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presentation.xml" ContentType="application/vnd.openxmlformats-officedocument.presentationml.presentation.main+xml"/>
  <Override PartName="/ppt/notesSlides/_rels/notesSlide12.xml.rels" ContentType="application/vnd.openxmlformats-package.relationships+xml"/>
  <Override PartName="/ppt/notesSlides/_rels/notesSlide9.xml.rels" ContentType="application/vnd.openxmlformats-package.relationships+xml"/>
  <Override PartName="/ppt/notesSlides/_rels/notesSlide6.xml.rels" ContentType="application/vnd.openxmlformats-package.relationships+xml"/>
  <Override PartName="/ppt/notesSlides/_rels/notesSlide4.xml.rels" ContentType="application/vnd.openxmlformats-package.relationships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presProps.xml" ContentType="application/vnd.openxmlformats-officedocument.presentationml.presPro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_rels/slideLayout3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6.xml.rels" ContentType="application/vnd.openxmlformats-package.relationships+xml"/>
  <Override PartName="/ppt/slideLayouts/slideLayout2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_rels/slide12.xml.rels" ContentType="application/vnd.openxmlformats-package.relationships+xml"/>
  <Override PartName="/ppt/slides/_rels/slide20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1.xml.rels" ContentType="application/vnd.openxmlformats-package.relationships+xml"/>
  <Override PartName="/ppt/slides/_rels/slide21.xml.rels" ContentType="application/vnd.openxmlformats-package.relationships+xml"/>
  <Override PartName="/ppt/slides/_rels/slide13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19.xml.rels" ContentType="application/vnd.openxmlformats-package.relationships+xml"/>
  <Override PartName="/ppt/slides/_rels/slide6.xml.rels" ContentType="application/vnd.openxmlformats-package.relationships+xml"/>
  <Override PartName="/ppt/slides/_rels/slide18.xml.rels" ContentType="application/vnd.openxmlformats-package.relationships+xml"/>
  <Override PartName="/ppt/slides/_rels/slide5.xml.rels" ContentType="application/vnd.openxmlformats-package.relationships+xml"/>
  <Override PartName="/ppt/slides/_rels/slide17.xml.rels" ContentType="application/vnd.openxmlformats-package.relationships+xml"/>
  <Override PartName="/ppt/slides/_rels/slide4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4.xml.rels" ContentType="application/vnd.openxmlformats-package.relationships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media/image13.png" ContentType="image/png"/>
  <Override PartName="/ppt/media/image9.jpeg" ContentType="image/jpeg"/>
  <Override PartName="/ppt/media/image21.png" ContentType="image/png"/>
  <Override PartName="/ppt/media/image12.png" ContentType="image/png"/>
  <Override PartName="/ppt/media/image7.png" ContentType="image/png"/>
  <Override PartName="/ppt/media/image11.png" ContentType="image/png"/>
  <Override PartName="/ppt/media/image8.jpeg" ContentType="image/jpeg"/>
  <Override PartName="/ppt/media/image6.png" ContentType="image/png"/>
  <Override PartName="/ppt/media/image10.png" ContentType="image/png"/>
  <Override PartName="/ppt/media/image5.png" ContentType="image/png"/>
  <Override PartName="/ppt/media/image4.png" ContentType="image/png"/>
  <Override PartName="/ppt/media/image24.png" ContentType="image/png"/>
  <Override PartName="/ppt/media/image19.png" ContentType="image/png"/>
  <Override PartName="/ppt/media/image1.png" ContentType="image/png"/>
  <Override PartName="/ppt/media/image23.png" ContentType="image/png"/>
  <Override PartName="/ppt/media/image18.jpeg" ContentType="image/jpeg"/>
  <Override PartName="/ppt/media/image15.jpeg" ContentType="image/jpeg"/>
  <Override PartName="/ppt/media/image2.png" ContentType="image/png"/>
  <Override PartName="/ppt/media/image20.jpeg" ContentType="image/jpeg"/>
  <Override PartName="/ppt/media/image17.png" ContentType="image/png"/>
  <Override PartName="/ppt/media/image16.jpeg" ContentType="image/jpeg"/>
  <Override PartName="/ppt/media/image22.png" ContentType="image/png"/>
  <Override PartName="/ppt/media/image14.png" ContentType="image/png"/>
  <Override PartName="/ppt/media/image3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x="9144000" cy="51435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Click to move the slide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Click to edit the notes format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&lt;header&gt;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 type="dt" idx="4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2" name="PlaceHolder 5"/>
          <p:cNvSpPr>
            <a:spLocks noGrp="1"/>
          </p:cNvSpPr>
          <p:nvPr>
            <p:ph type="ftr" idx="5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3" name="PlaceHolder 6"/>
          <p:cNvSpPr>
            <a:spLocks noGrp="1"/>
          </p:cNvSpPr>
          <p:nvPr>
            <p:ph type="sldNum" idx="6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A15A433A-E7C3-4483-92A7-09EA87EDD550}" type="slidenum"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280" cy="3771000"/>
          </a:xfrm>
          <a:prstGeom prst="rect">
            <a:avLst/>
          </a:prstGeom>
          <a:ln w="0">
            <a:noFill/>
          </a:ln>
        </p:spPr>
      </p:sp>
      <p:sp>
        <p:nvSpPr>
          <p:cNvPr id="268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2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9" name="PlaceHolder 3"/>
          <p:cNvSpPr>
            <a:spLocks noGrp="1"/>
          </p:cNvSpPr>
          <p:nvPr>
            <p:ph type="sldNum" idx="10"/>
          </p:nvPr>
        </p:nvSpPr>
        <p:spPr>
          <a:xfrm>
            <a:off x="4399200" y="9555480"/>
            <a:ext cx="3372480" cy="502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" sz="14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80C88C00-603B-4D1F-B86C-B20CD021C23C}" type="slidenum">
              <a:rPr b="0" lang="en" sz="1400" spc="-1" strike="noStrike">
                <a:solidFill>
                  <a:srgbClr val="000000"/>
                </a:solidFill>
                <a:latin typeface="Arial"/>
                <a:ea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280" cy="3771000"/>
          </a:xfrm>
          <a:prstGeom prst="rect">
            <a:avLst/>
          </a:prstGeom>
          <a:ln w="0">
            <a:noFill/>
          </a:ln>
        </p:spPr>
      </p:sp>
      <p:sp>
        <p:nvSpPr>
          <p:cNvPr id="259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20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marL="216000" indent="0">
              <a:buNone/>
            </a:pP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0" name="PlaceHolder 3"/>
          <p:cNvSpPr>
            <a:spLocks noGrp="1"/>
          </p:cNvSpPr>
          <p:nvPr>
            <p:ph type="sldNum" idx="7"/>
          </p:nvPr>
        </p:nvSpPr>
        <p:spPr>
          <a:xfrm>
            <a:off x="4399200" y="9555480"/>
            <a:ext cx="3372480" cy="502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" sz="14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F6D2C0A5-69B2-4DA8-8A96-8E16E2960EF4}" type="slidenum">
              <a:rPr b="0" lang="en" sz="1400" spc="-1" strike="noStrike">
                <a:solidFill>
                  <a:srgbClr val="000000"/>
                </a:solidFill>
                <a:latin typeface="Arial"/>
                <a:ea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280" cy="3771000"/>
          </a:xfrm>
          <a:prstGeom prst="rect">
            <a:avLst/>
          </a:prstGeom>
          <a:ln w="0">
            <a:noFill/>
          </a:ln>
        </p:spPr>
      </p:sp>
      <p:sp>
        <p:nvSpPr>
          <p:cNvPr id="262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2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3" name="PlaceHolder 3"/>
          <p:cNvSpPr>
            <a:spLocks noGrp="1"/>
          </p:cNvSpPr>
          <p:nvPr>
            <p:ph type="sldNum" idx="8"/>
          </p:nvPr>
        </p:nvSpPr>
        <p:spPr>
          <a:xfrm>
            <a:off x="4399200" y="9555480"/>
            <a:ext cx="3372480" cy="502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" sz="14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FA0CA53-7195-49C9-B2EB-49FFBBFA8EBE}" type="slidenum">
              <a:rPr b="0" lang="en" sz="1400" spc="-1" strike="noStrike">
                <a:solidFill>
                  <a:srgbClr val="000000"/>
                </a:solidFill>
                <a:latin typeface="Arial"/>
                <a:ea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280" cy="3771000"/>
          </a:xfrm>
          <a:prstGeom prst="rect">
            <a:avLst/>
          </a:prstGeom>
          <a:ln w="0">
            <a:noFill/>
          </a:ln>
        </p:spPr>
      </p:sp>
      <p:sp>
        <p:nvSpPr>
          <p:cNvPr id="265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2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6" name="PlaceHolder 3"/>
          <p:cNvSpPr>
            <a:spLocks noGrp="1"/>
          </p:cNvSpPr>
          <p:nvPr>
            <p:ph type="sldNum" idx="9"/>
          </p:nvPr>
        </p:nvSpPr>
        <p:spPr>
          <a:xfrm>
            <a:off x="4399200" y="9555480"/>
            <a:ext cx="3372480" cy="502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" sz="14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FB35D789-E47B-4C0C-A49B-B175FD69A09F}" type="slidenum">
              <a:rPr b="0" lang="en" sz="1400" spc="-1" strike="noStrike">
                <a:solidFill>
                  <a:srgbClr val="000000"/>
                </a:solidFill>
                <a:latin typeface="Arial"/>
                <a:ea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6FFF5DE2-2C66-4C77-852F-421FA05DC4E6}" type="slidenum">
              <a:t>&lt;#&gt;</a:t>
            </a:fld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40080" y="0"/>
            <a:ext cx="8046360" cy="80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CD504A74-D006-4EF1-8D06-C2E063155D62}" type="slidenum">
              <a:t>&lt;#&gt;</a:t>
            </a:fld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40080" y="0"/>
            <a:ext cx="8046360" cy="80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DA9D88D0-79D3-4AB6-B0E9-68FBF31D94D3}" type="slidenum">
              <a:t>&lt;#&gt;</a:t>
            </a:fld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40080" y="0"/>
            <a:ext cx="8046360" cy="80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AF85D07C-D423-405C-8F59-167EF7AC1734}" type="slidenum">
              <a:t>&lt;#&gt;</a:t>
            </a:fld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2B9435E-A526-4FBF-90A9-CC58D1F25769}" type="slidenum">
              <a:t>&lt;#&gt;</a:t>
            </a:fld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640080" y="0"/>
            <a:ext cx="8046360" cy="80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30B0A58-9BE8-4748-BED6-20B4DC3B644A}" type="slidenum">
              <a:t>&lt;#&gt;</a:t>
            </a:fld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40080" y="0"/>
            <a:ext cx="8046360" cy="80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F66101A-4B1C-4F29-911C-9B3786DAD9BC}" type="slidenum">
              <a:t>&lt;#&gt;</a:t>
            </a:fld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40080" y="0"/>
            <a:ext cx="8046360" cy="80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9A2AD51-C3FD-4D87-B2B3-6EB109796AB8}" type="slidenum">
              <a:t>&lt;#&gt;</a:t>
            </a:fld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40080" y="0"/>
            <a:ext cx="8046360" cy="80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9FF58D7-D7EC-4DB1-9402-C46AA53C4C24}" type="slidenum">
              <a:t>&lt;#&gt;</a:t>
            </a:fld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subTitle"/>
          </p:nvPr>
        </p:nvSpPr>
        <p:spPr>
          <a:xfrm>
            <a:off x="640080" y="0"/>
            <a:ext cx="8046360" cy="3729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91ED5DF-966E-440B-9481-9DE7D7C1DE1D}" type="slidenum">
              <a:t>&lt;#&gt;</a:t>
            </a:fld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40080" y="0"/>
            <a:ext cx="8046360" cy="80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68D9E27-33FF-46F3-8151-9F4298FB9EA0}" type="slidenum">
              <a:t>&lt;#&gt;</a:t>
            </a:fld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640080" y="0"/>
            <a:ext cx="8046360" cy="80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36390A1B-65E2-4892-B9C7-E5F6B54BCC0C}" type="slidenum">
              <a:t>&lt;#&gt;</a:t>
            </a:fld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40080" y="0"/>
            <a:ext cx="8046360" cy="80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25D8AB9-F2E9-4FB3-BB9F-C61F5BB6D049}" type="slidenum">
              <a:t>&lt;#&gt;</a:t>
            </a:fld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40080" y="0"/>
            <a:ext cx="8046360" cy="80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EB45530-DA74-484B-8FBB-E831FF5A057E}" type="slidenum">
              <a:t>&lt;#&gt;</a:t>
            </a:fld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40080" y="0"/>
            <a:ext cx="8046360" cy="80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BC87F2E-A596-4353-B8B6-E3A32ADB35BC}" type="slidenum">
              <a:t>&lt;#&gt;</a:t>
            </a:fld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40080" y="0"/>
            <a:ext cx="8046360" cy="80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4F027C5-9062-4CAC-AF03-72282AC132CC}" type="slidenum">
              <a:t>&lt;#&gt;</a:t>
            </a:fld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40080" y="0"/>
            <a:ext cx="8046360" cy="80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462F7E8-F9CF-409A-8402-1E0AF53F48A3}" type="slidenum">
              <a:t>&lt;#&gt;</a:t>
            </a:fld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657758A-DC4F-4C12-9A73-9D9957AC5156}" type="slidenum">
              <a:t>&lt;#&gt;</a:t>
            </a:fld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40080" y="0"/>
            <a:ext cx="8046360" cy="80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2809913-CB4B-4C80-B400-11515FBBFDA8}" type="slidenum">
              <a:t>&lt;#&gt;</a:t>
            </a:fld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40080" y="0"/>
            <a:ext cx="8046360" cy="80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98D49BD-0C41-435E-A8D6-D37CA30D2D3C}" type="slidenum">
              <a:t>&lt;#&gt;</a:t>
            </a:fld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40080" y="0"/>
            <a:ext cx="8046360" cy="80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24758A0-DFB3-4D6D-937C-25B48059A5A7}" type="slidenum">
              <a:t>&lt;#&gt;</a:t>
            </a:fld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40080" y="0"/>
            <a:ext cx="8046360" cy="80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619D371-0C3E-4D6C-86C2-A5F20AE1AE9B}" type="slidenum">
              <a:t>&lt;#&gt;</a:t>
            </a:fld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40080" y="0"/>
            <a:ext cx="8046360" cy="80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15588AB3-32B9-418D-B560-87ADB51C7417}" type="slidenum">
              <a:t>&lt;#&gt;</a:t>
            </a:fld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subTitle"/>
          </p:nvPr>
        </p:nvSpPr>
        <p:spPr>
          <a:xfrm>
            <a:off x="640080" y="0"/>
            <a:ext cx="8046360" cy="3729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00BA406-DE52-4539-9BC8-B5D99C3D6089}" type="slidenum">
              <a:t>&lt;#&gt;</a:t>
            </a:fld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40080" y="0"/>
            <a:ext cx="8046360" cy="80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2DA2055-5804-4DF4-AB4A-26C159261738}" type="slidenum">
              <a:t>&lt;#&gt;</a:t>
            </a:fld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40080" y="0"/>
            <a:ext cx="8046360" cy="80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2C23F64-C65E-458D-A201-21BB8BD18DB2}" type="slidenum">
              <a:t>&lt;#&gt;</a:t>
            </a:fld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40080" y="0"/>
            <a:ext cx="8046360" cy="80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A57EF7E-8EF1-4556-A97E-972AD6B2E351}" type="slidenum">
              <a:t>&lt;#&gt;</a:t>
            </a:fld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40080" y="0"/>
            <a:ext cx="8046360" cy="80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B17D9FD-CA3E-4B1E-82CF-CC8BCF1E5AFA}" type="slidenum">
              <a:t>&lt;#&gt;</a:t>
            </a:fld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640080" y="0"/>
            <a:ext cx="8046360" cy="80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FF36209-2A0A-4F12-9F89-C53A26BB2F19}" type="slidenum">
              <a:t>&lt;#&gt;</a:t>
            </a:fld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40080" y="0"/>
            <a:ext cx="8046360" cy="80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A993CBC-BCD0-498E-BC12-E9E46A5BD360}" type="slidenum">
              <a:t>&lt;#&gt;</a:t>
            </a:fld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40080" y="0"/>
            <a:ext cx="8046360" cy="80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25D4BCE5-6D44-4886-8CE3-42DED450EC75}" type="slidenum">
              <a:t>&lt;#&gt;</a:t>
            </a:fld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40080" y="0"/>
            <a:ext cx="8046360" cy="80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2CD31CDB-277D-4CA3-98EC-761156684CC6}" type="slidenum">
              <a:t>&lt;#&gt;</a:t>
            </a:fld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640080" y="0"/>
            <a:ext cx="8046360" cy="3729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940B95C4-F6BE-48A6-A3E1-4AD9E20C9632}" type="slidenum">
              <a:t>&lt;#&gt;</a:t>
            </a:fld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40080" y="0"/>
            <a:ext cx="8046360" cy="80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A09FF627-5D16-46AE-98E5-5357B0C8C8BC}" type="slidenum">
              <a:t>&lt;#&gt;</a:t>
            </a:fld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40080" y="0"/>
            <a:ext cx="8046360" cy="80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260947C9-BB52-408F-96DB-CBD05ED49F08}" type="slidenum">
              <a:t>&lt;#&gt;</a:t>
            </a:fld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40080" y="0"/>
            <a:ext cx="8046360" cy="80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D223D6D6-A3B4-4F72-ADC6-C558145FF018}" type="slidenum">
              <a:t>&lt;#&gt;</a:t>
            </a:fld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sldNum" idx="1"/>
          </p:nvPr>
        </p:nvSpPr>
        <p:spPr>
          <a:xfrm>
            <a:off x="8556840" y="474984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" sz="1300" spc="-1" strike="noStrike">
                <a:solidFill>
                  <a:srgbClr val="463335"/>
                </a:solidFill>
                <a:latin typeface="Fira Sans Light"/>
                <a:ea typeface="Fira Sans Light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042FB100-CB7E-4CB1-BCBE-B5FC1625B3ED}" type="slidenum">
              <a:rPr b="0" lang="en" sz="1300" spc="-1" strike="noStrike">
                <a:solidFill>
                  <a:srgbClr val="463335"/>
                </a:solidFill>
                <a:latin typeface="Fira Sans Light"/>
                <a:ea typeface="Fira Sans Light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640080" y="0"/>
            <a:ext cx="8046360" cy="80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27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2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Google Shape;14;p3"/>
          <p:cNvSpPr/>
          <p:nvPr/>
        </p:nvSpPr>
        <p:spPr>
          <a:xfrm>
            <a:off x="457200" y="182880"/>
            <a:ext cx="45360" cy="456840"/>
          </a:xfrm>
          <a:prstGeom prst="rect">
            <a:avLst/>
          </a:prstGeom>
          <a:solidFill>
            <a:srgbClr val="6da7d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ldNum" idx="2"/>
          </p:nvPr>
        </p:nvSpPr>
        <p:spPr>
          <a:xfrm>
            <a:off x="8556840" y="474984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" sz="1300" spc="-1" strike="noStrike">
                <a:solidFill>
                  <a:srgbClr val="463335"/>
                </a:solidFill>
                <a:latin typeface="Fira Sans Light"/>
                <a:ea typeface="Fira Sans Light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79F50E55-182C-457E-B8B0-AAF44A6F88AE}" type="slidenum">
              <a:rPr b="0" lang="en" sz="1300" spc="-1" strike="noStrike">
                <a:solidFill>
                  <a:srgbClr val="463335"/>
                </a:solidFill>
                <a:latin typeface="Fira Sans Light"/>
                <a:ea typeface="Fira Sans Light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sldNum" idx="3"/>
          </p:nvPr>
        </p:nvSpPr>
        <p:spPr>
          <a:xfrm>
            <a:off x="8556840" y="474984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" sz="1300" spc="-1" strike="noStrike">
                <a:solidFill>
                  <a:srgbClr val="463335"/>
                </a:solidFill>
                <a:latin typeface="Fira Sans Light"/>
                <a:ea typeface="Fira Sans Light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85B64A9D-94C0-4E9D-9B96-F4D96D3EE4AF}" type="slidenum">
              <a:rPr b="0" lang="en" sz="1300" spc="-1" strike="noStrike">
                <a:solidFill>
                  <a:srgbClr val="463335"/>
                </a:solidFill>
                <a:latin typeface="Fira Sans Light"/>
                <a:ea typeface="Fira Sans Light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6.jpeg"/><Relationship Id="rId3" Type="http://schemas.openxmlformats.org/officeDocument/2006/relationships/slideLayout" Target="../slideLayouts/slideLayout1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5.xml"/><Relationship Id="rId3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1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1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slideLayout" Target="../slideLayouts/slideLayout1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1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1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4.png"/><Relationship Id="rId3" Type="http://schemas.openxmlformats.org/officeDocument/2006/relationships/hyperlink" Target="https://www.khanacademy.org/science/ap-biology/gene-expression-and-regulation/translation/a/intro-to-gene-expression-central-dogma" TargetMode="External"/><Relationship Id="rId4" Type="http://schemas.openxmlformats.org/officeDocument/2006/relationships/slideLayout" Target="../slideLayouts/slideLayout15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15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hyperlink" Target="https://www.khanacademy.org/science/ap-biology/gene-expression-and-regulation/translation/a/intro-to-gene-expression-central-dogma" TargetMode="External"/><Relationship Id="rId3" Type="http://schemas.openxmlformats.org/officeDocument/2006/relationships/slideLayout" Target="../slideLayouts/slideLayout1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5.xml"/><Relationship Id="rId3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slideLayout" Target="../slideLayouts/slideLayout15.xml"/><Relationship Id="rId6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353d4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251;p48"/>
          <p:cNvSpPr/>
          <p:nvPr/>
        </p:nvSpPr>
        <p:spPr>
          <a:xfrm>
            <a:off x="270000" y="648000"/>
            <a:ext cx="8602560" cy="1429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7680" rIns="67680" tIns="33840" bIns="338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n" sz="4000" spc="-1" strike="noStrike">
                <a:solidFill>
                  <a:schemeClr val="lt1"/>
                </a:solidFill>
                <a:latin typeface="Fira Sans"/>
                <a:ea typeface="Fira Sans"/>
              </a:rPr>
              <a:t>CONFIDENT PEPTIDE–SPECTRUM MATCHING IN THE ABSENCE</a:t>
            </a:r>
            <a:br>
              <a:rPr sz="4000"/>
            </a:br>
            <a:r>
              <a:rPr b="1" lang="en" sz="4000" spc="-1" strike="noStrike">
                <a:solidFill>
                  <a:schemeClr val="lt1"/>
                </a:solidFill>
                <a:latin typeface="Fira Sans"/>
                <a:ea typeface="Fira Sans"/>
              </a:rPr>
              <a:t>OF GROUND TRUTH DATA</a:t>
            </a:r>
            <a:endParaRPr b="0" lang="en-US" sz="4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5" name="Google Shape;252;p48"/>
          <p:cNvSpPr/>
          <p:nvPr/>
        </p:nvSpPr>
        <p:spPr>
          <a:xfrm>
            <a:off x="270000" y="2827080"/>
            <a:ext cx="8604720" cy="326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7680" rIns="67680" tIns="33840" bIns="33840" anchor="t">
            <a:noAutofit/>
          </a:bodyPr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0" lang="en" sz="2100" spc="-1" strike="noStrike">
                <a:solidFill>
                  <a:schemeClr val="lt1"/>
                </a:solidFill>
                <a:latin typeface="Fira Sans"/>
                <a:ea typeface="Fira Sans"/>
              </a:rPr>
              <a:t>Wout Bittremieux</a:t>
            </a:r>
            <a:r>
              <a:rPr b="0" lang="en" sz="2100" spc="-1" strike="noStrike">
                <a:solidFill>
                  <a:schemeClr val="lt1"/>
                </a:solidFill>
                <a:latin typeface="Fira Sans Light"/>
                <a:ea typeface="Fira Sans Light"/>
              </a:rPr>
              <a:t> — TCS Seminar 2023/11/13</a:t>
            </a:r>
            <a:endParaRPr b="0" lang="en-US" sz="2100" spc="-1" strike="noStrike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126" name="Google Shape;253;p48"/>
          <p:cNvCxnSpPr/>
          <p:nvPr/>
        </p:nvCxnSpPr>
        <p:spPr>
          <a:xfrm>
            <a:off x="270000" y="2430000"/>
            <a:ext cx="8605080" cy="360"/>
          </a:xfrm>
          <a:prstGeom prst="straightConnector1">
            <a:avLst/>
          </a:prstGeom>
          <a:ln w="63350">
            <a:solidFill>
              <a:srgbClr val="ee266d"/>
            </a:solidFill>
            <a:round/>
          </a:ln>
        </p:spPr>
      </p:cxnSp>
      <p:pic>
        <p:nvPicPr>
          <p:cNvPr id="127" name="Google Shape;254;p48" descr=""/>
          <p:cNvPicPr/>
          <p:nvPr/>
        </p:nvPicPr>
        <p:blipFill>
          <a:blip r:embed="rId1"/>
          <a:srcRect l="30" t="0" r="30" b="0"/>
          <a:stretch/>
        </p:blipFill>
        <p:spPr>
          <a:xfrm>
            <a:off x="2385360" y="4374000"/>
            <a:ext cx="579600" cy="434880"/>
          </a:xfrm>
          <a:prstGeom prst="rect">
            <a:avLst/>
          </a:prstGeom>
          <a:ln w="0">
            <a:noFill/>
          </a:ln>
        </p:spPr>
      </p:pic>
      <p:sp>
        <p:nvSpPr>
          <p:cNvPr id="128" name="Google Shape;255;p48"/>
          <p:cNvSpPr/>
          <p:nvPr/>
        </p:nvSpPr>
        <p:spPr>
          <a:xfrm>
            <a:off x="3101040" y="4419360"/>
            <a:ext cx="3657240" cy="33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7680" rIns="67680" tIns="33840" bIns="3384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" sz="1800" spc="-1" strike="noStrike">
                <a:solidFill>
                  <a:srgbClr val="ffffff"/>
                </a:solidFill>
                <a:latin typeface="Fira Sans Light"/>
                <a:ea typeface="Fira Sans Light"/>
              </a:rPr>
              <a:t>wout.bittremieux@uantwerpen.be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9" name="Google Shape;256;p48"/>
          <p:cNvSpPr/>
          <p:nvPr/>
        </p:nvSpPr>
        <p:spPr>
          <a:xfrm>
            <a:off x="2115360" y="3815640"/>
            <a:ext cx="2642400" cy="33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7680" rIns="67680" tIns="33840" bIns="3384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" sz="1800" spc="-1" strike="noStrike">
                <a:solidFill>
                  <a:srgbClr val="ffffff"/>
                </a:solidFill>
                <a:latin typeface="Fira Sans Light"/>
                <a:ea typeface="Fira Sans Light"/>
              </a:rPr>
              <a:t>@wout@sigmoid.social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30" name="Google Shape;257;p48" descr=""/>
          <p:cNvPicPr/>
          <p:nvPr/>
        </p:nvPicPr>
        <p:blipFill>
          <a:blip r:embed="rId2"/>
          <a:stretch/>
        </p:blipFill>
        <p:spPr>
          <a:xfrm>
            <a:off x="1433520" y="3743640"/>
            <a:ext cx="455040" cy="484200"/>
          </a:xfrm>
          <a:prstGeom prst="rect">
            <a:avLst/>
          </a:prstGeom>
          <a:ln w="0">
            <a:noFill/>
          </a:ln>
        </p:spPr>
      </p:pic>
      <p:pic>
        <p:nvPicPr>
          <p:cNvPr id="131" name="Google Shape;258;p48" descr=""/>
          <p:cNvPicPr/>
          <p:nvPr/>
        </p:nvPicPr>
        <p:blipFill>
          <a:blip r:embed="rId3"/>
          <a:srcRect l="1561" t="0" r="1570" b="0"/>
          <a:stretch/>
        </p:blipFill>
        <p:spPr>
          <a:xfrm>
            <a:off x="5519880" y="3749040"/>
            <a:ext cx="468360" cy="483480"/>
          </a:xfrm>
          <a:prstGeom prst="rect">
            <a:avLst/>
          </a:prstGeom>
          <a:ln w="0">
            <a:noFill/>
          </a:ln>
        </p:spPr>
      </p:pic>
      <p:sp>
        <p:nvSpPr>
          <p:cNvPr id="132" name="Google Shape;259;p48"/>
          <p:cNvSpPr/>
          <p:nvPr/>
        </p:nvSpPr>
        <p:spPr>
          <a:xfrm>
            <a:off x="6169320" y="3818880"/>
            <a:ext cx="1669680" cy="33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7680" rIns="67680" tIns="33840" bIns="3384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" sz="1800" spc="-1" strike="noStrike">
                <a:solidFill>
                  <a:srgbClr val="ffffff"/>
                </a:solidFill>
                <a:latin typeface="Fira Sans Light"/>
                <a:ea typeface="Fira Sans Light"/>
              </a:rPr>
              <a:t>bittremieux.be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640080" y="0"/>
            <a:ext cx="8046360" cy="80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2700" spc="-1" strike="noStrike">
                <a:solidFill>
                  <a:srgbClr val="353d42"/>
                </a:solidFill>
                <a:latin typeface="Fira Sans Medium"/>
                <a:ea typeface="Fira Sans Medium"/>
              </a:rPr>
              <a:t>A MASS SPECTROMETRY EXPERIMENT</a:t>
            </a:r>
            <a:endParaRPr b="0" lang="en-US" sz="27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5" name="Google Shape;351;p57" descr=""/>
          <p:cNvPicPr/>
          <p:nvPr/>
        </p:nvPicPr>
        <p:blipFill>
          <a:blip r:embed="rId1"/>
          <a:stretch/>
        </p:blipFill>
        <p:spPr>
          <a:xfrm>
            <a:off x="1485720" y="914400"/>
            <a:ext cx="6172200" cy="4063680"/>
          </a:xfrm>
          <a:prstGeom prst="rect">
            <a:avLst/>
          </a:prstGeom>
          <a:ln w="0">
            <a:noFill/>
          </a:ln>
        </p:spPr>
      </p:pic>
      <p:sp>
        <p:nvSpPr>
          <p:cNvPr id="186" name="Google Shape;352;p57"/>
          <p:cNvSpPr/>
          <p:nvPr/>
        </p:nvSpPr>
        <p:spPr>
          <a:xfrm>
            <a:off x="0" y="4978440"/>
            <a:ext cx="9143640" cy="16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82440" bIns="8244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" sz="800" spc="-1" strike="noStrike">
                <a:solidFill>
                  <a:srgbClr val="8b8b8b"/>
                </a:solidFill>
                <a:latin typeface="Fira Sans Light"/>
                <a:ea typeface="Fira Sans Light"/>
              </a:rPr>
              <a:t>Shuken, S. An Introduction to Mass Spectrometry-Based Proteomics. </a:t>
            </a:r>
            <a:r>
              <a:rPr b="0" i="1" lang="en" sz="800" spc="-1" strike="noStrike">
                <a:solidFill>
                  <a:srgbClr val="8b8b8b"/>
                </a:solidFill>
                <a:latin typeface="Fira Sans Light"/>
                <a:ea typeface="Fira Sans Light"/>
              </a:rPr>
              <a:t>Journal of Proteome Research</a:t>
            </a:r>
            <a:r>
              <a:rPr b="0" lang="en" sz="800" spc="-1" strike="noStrike">
                <a:solidFill>
                  <a:srgbClr val="8b8b8b"/>
                </a:solidFill>
                <a:latin typeface="Fira Sans Light"/>
                <a:ea typeface="Fira Sans Light"/>
              </a:rPr>
              <a:t> </a:t>
            </a:r>
            <a:r>
              <a:rPr b="1" lang="en" sz="800" spc="-1" strike="noStrike">
                <a:solidFill>
                  <a:srgbClr val="8b8b8b"/>
                </a:solidFill>
                <a:latin typeface="Fira Sans"/>
                <a:ea typeface="Fira Sans"/>
              </a:rPr>
              <a:t>22</a:t>
            </a:r>
            <a:r>
              <a:rPr b="0" lang="en" sz="800" spc="-1" strike="noStrike">
                <a:solidFill>
                  <a:srgbClr val="8b8b8b"/>
                </a:solidFill>
                <a:latin typeface="Fira Sans Light"/>
                <a:ea typeface="Fira Sans Light"/>
              </a:rPr>
              <a:t> (7), 2151–2171 (2023).</a:t>
            </a:r>
            <a:endParaRPr b="0" lang="en-US" sz="8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87" name="Google Shape;353;p57"/>
          <p:cNvGrpSpPr/>
          <p:nvPr/>
        </p:nvGrpSpPr>
        <p:grpSpPr>
          <a:xfrm>
            <a:off x="3341520" y="960120"/>
            <a:ext cx="1863000" cy="1426680"/>
            <a:chOff x="3341520" y="960120"/>
            <a:chExt cx="1863000" cy="1426680"/>
          </a:xfrm>
        </p:grpSpPr>
        <p:sp>
          <p:nvSpPr>
            <p:cNvPr id="188" name="Google Shape;354;p57"/>
            <p:cNvSpPr/>
            <p:nvPr/>
          </p:nvSpPr>
          <p:spPr>
            <a:xfrm>
              <a:off x="3341520" y="960120"/>
              <a:ext cx="1862640" cy="1205280"/>
            </a:xfrm>
            <a:prstGeom prst="rect">
              <a:avLst/>
            </a:prstGeom>
            <a:solidFill>
              <a:schemeClr val="lt1"/>
            </a:solidFill>
            <a:ln w="9525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tIns="91440" bIns="9144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9" name="Google Shape;355;p57"/>
            <p:cNvSpPr/>
            <p:nvPr/>
          </p:nvSpPr>
          <p:spPr>
            <a:xfrm>
              <a:off x="3879000" y="2165760"/>
              <a:ext cx="1325520" cy="221040"/>
            </a:xfrm>
            <a:prstGeom prst="rect">
              <a:avLst/>
            </a:prstGeom>
            <a:solidFill>
              <a:schemeClr val="lt1"/>
            </a:solidFill>
            <a:ln w="9525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tIns="91440" bIns="9144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90" name="Google Shape;356;p57"/>
          <p:cNvSpPr/>
          <p:nvPr/>
        </p:nvSpPr>
        <p:spPr>
          <a:xfrm>
            <a:off x="3461400" y="2434320"/>
            <a:ext cx="2145960" cy="1837080"/>
          </a:xfrm>
          <a:prstGeom prst="rect">
            <a:avLst/>
          </a:prstGeom>
          <a:solidFill>
            <a:schemeClr val="lt1"/>
          </a:solidFill>
          <a:ln w="9525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Google Shape;357;p57"/>
          <p:cNvSpPr/>
          <p:nvPr/>
        </p:nvSpPr>
        <p:spPr>
          <a:xfrm>
            <a:off x="5251680" y="1025280"/>
            <a:ext cx="2291040" cy="1361520"/>
          </a:xfrm>
          <a:prstGeom prst="rect">
            <a:avLst/>
          </a:prstGeom>
          <a:solidFill>
            <a:schemeClr val="lt1"/>
          </a:solidFill>
          <a:ln w="9525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Google Shape;358;p57"/>
          <p:cNvSpPr/>
          <p:nvPr/>
        </p:nvSpPr>
        <p:spPr>
          <a:xfrm>
            <a:off x="5839920" y="2456280"/>
            <a:ext cx="1862640" cy="2018520"/>
          </a:xfrm>
          <a:prstGeom prst="rect">
            <a:avLst/>
          </a:prstGeom>
          <a:solidFill>
            <a:schemeClr val="lt1"/>
          </a:solidFill>
          <a:ln w="9525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93" name="Google Shape;359;p57"/>
          <p:cNvGrpSpPr/>
          <p:nvPr/>
        </p:nvGrpSpPr>
        <p:grpSpPr>
          <a:xfrm>
            <a:off x="1583640" y="4086720"/>
            <a:ext cx="5366880" cy="918000"/>
            <a:chOff x="1583640" y="4086720"/>
            <a:chExt cx="5366880" cy="918000"/>
          </a:xfrm>
        </p:grpSpPr>
        <p:sp>
          <p:nvSpPr>
            <p:cNvPr id="194" name="Google Shape;360;p57"/>
            <p:cNvSpPr/>
            <p:nvPr/>
          </p:nvSpPr>
          <p:spPr>
            <a:xfrm>
              <a:off x="1583640" y="4086720"/>
              <a:ext cx="1590840" cy="918000"/>
            </a:xfrm>
            <a:prstGeom prst="rect">
              <a:avLst/>
            </a:prstGeom>
            <a:solidFill>
              <a:schemeClr val="lt1"/>
            </a:solidFill>
            <a:ln w="9525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tIns="91440" bIns="9144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5" name="Google Shape;361;p57"/>
            <p:cNvSpPr/>
            <p:nvPr/>
          </p:nvSpPr>
          <p:spPr>
            <a:xfrm>
              <a:off x="5422320" y="4497120"/>
              <a:ext cx="1528200" cy="344160"/>
            </a:xfrm>
            <a:prstGeom prst="rect">
              <a:avLst/>
            </a:prstGeom>
            <a:solidFill>
              <a:schemeClr val="lt1"/>
            </a:solidFill>
            <a:ln w="9525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tIns="91440" bIns="9144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6" name="Google Shape;362;p57"/>
            <p:cNvSpPr/>
            <p:nvPr/>
          </p:nvSpPr>
          <p:spPr>
            <a:xfrm>
              <a:off x="3174840" y="4297320"/>
              <a:ext cx="2247120" cy="680760"/>
            </a:xfrm>
            <a:prstGeom prst="rect">
              <a:avLst/>
            </a:prstGeom>
            <a:solidFill>
              <a:schemeClr val="lt1"/>
            </a:solidFill>
            <a:ln w="9525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tIns="91440" bIns="9144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" dur="indefinite" restart="never" nodeType="tmRoot">
          <p:childTnLst>
            <p:seq>
              <p:cTn id="12" dur="indefinite" nodeType="mainSeq">
                <p:childTnLst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640080" y="0"/>
            <a:ext cx="8046360" cy="80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2700" spc="-1" strike="noStrike">
                <a:solidFill>
                  <a:srgbClr val="353d42"/>
                </a:solidFill>
                <a:latin typeface="Fira Sans Medium"/>
                <a:ea typeface="Fira Sans Medium"/>
              </a:rPr>
              <a:t>HOW CAN WE GO FROM SPECTRUM TO PEPTIDE?</a:t>
            </a:r>
            <a:endParaRPr b="0" lang="en-US" sz="27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8" name="Google Shape;368;p58" descr=""/>
          <p:cNvPicPr/>
          <p:nvPr/>
        </p:nvPicPr>
        <p:blipFill>
          <a:blip r:embed="rId1"/>
          <a:srcRect l="0" t="33511" r="59141" b="21687"/>
          <a:stretch/>
        </p:blipFill>
        <p:spPr>
          <a:xfrm>
            <a:off x="2468880" y="1203480"/>
            <a:ext cx="4205880" cy="867600"/>
          </a:xfrm>
          <a:prstGeom prst="rect">
            <a:avLst/>
          </a:prstGeom>
          <a:ln w="0">
            <a:noFill/>
          </a:ln>
        </p:spPr>
      </p:pic>
      <p:pic>
        <p:nvPicPr>
          <p:cNvPr id="199" name="Google Shape;369;p58" descr=""/>
          <p:cNvPicPr/>
          <p:nvPr/>
        </p:nvPicPr>
        <p:blipFill>
          <a:blip r:embed="rId2"/>
          <a:srcRect l="42825" t="0" r="0" b="0"/>
          <a:stretch/>
        </p:blipFill>
        <p:spPr>
          <a:xfrm>
            <a:off x="1629360" y="2249640"/>
            <a:ext cx="5884560" cy="1936440"/>
          </a:xfrm>
          <a:prstGeom prst="rect">
            <a:avLst/>
          </a:prstGeom>
          <a:ln w="0">
            <a:noFill/>
          </a:ln>
        </p:spPr>
      </p:pic>
      <p:sp>
        <p:nvSpPr>
          <p:cNvPr id="200" name="Google Shape;370;p58"/>
          <p:cNvSpPr/>
          <p:nvPr/>
        </p:nvSpPr>
        <p:spPr>
          <a:xfrm>
            <a:off x="1627560" y="2249280"/>
            <a:ext cx="2200320" cy="1935360"/>
          </a:xfrm>
          <a:prstGeom prst="rect">
            <a:avLst/>
          </a:prstGeom>
          <a:solidFill>
            <a:schemeClr val="lt1"/>
          </a:solidFill>
          <a:ln w="9525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Google Shape;371;p58"/>
          <p:cNvSpPr/>
          <p:nvPr/>
        </p:nvSpPr>
        <p:spPr>
          <a:xfrm>
            <a:off x="3828600" y="2250360"/>
            <a:ext cx="1252440" cy="1935360"/>
          </a:xfrm>
          <a:prstGeom prst="rect">
            <a:avLst/>
          </a:prstGeom>
          <a:solidFill>
            <a:schemeClr val="lt1"/>
          </a:solidFill>
          <a:ln w="9525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Google Shape;372;p58"/>
          <p:cNvSpPr/>
          <p:nvPr/>
        </p:nvSpPr>
        <p:spPr>
          <a:xfrm>
            <a:off x="5081400" y="2250360"/>
            <a:ext cx="2432880" cy="1935360"/>
          </a:xfrm>
          <a:prstGeom prst="rect">
            <a:avLst/>
          </a:prstGeom>
          <a:solidFill>
            <a:schemeClr val="lt1"/>
          </a:solidFill>
          <a:ln w="9525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Google Shape;373;p58"/>
          <p:cNvSpPr/>
          <p:nvPr/>
        </p:nvSpPr>
        <p:spPr>
          <a:xfrm>
            <a:off x="0" y="4978440"/>
            <a:ext cx="9143640" cy="16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82440" bIns="8244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" sz="800" spc="-1" strike="noStrike">
                <a:solidFill>
                  <a:srgbClr val="8b8b8b"/>
                </a:solidFill>
                <a:latin typeface="Fira Sans Light"/>
                <a:ea typeface="Fira Sans Light"/>
              </a:rPr>
              <a:t>Shuken, S. An Introduction to Mass Spectrometry-Based Proteomics. </a:t>
            </a:r>
            <a:r>
              <a:rPr b="0" i="1" lang="en" sz="800" spc="-1" strike="noStrike">
                <a:solidFill>
                  <a:srgbClr val="8b8b8b"/>
                </a:solidFill>
                <a:latin typeface="Fira Sans Light"/>
                <a:ea typeface="Fira Sans Light"/>
              </a:rPr>
              <a:t>Journal of Proteome Research</a:t>
            </a:r>
            <a:r>
              <a:rPr b="0" lang="en" sz="800" spc="-1" strike="noStrike">
                <a:solidFill>
                  <a:srgbClr val="8b8b8b"/>
                </a:solidFill>
                <a:latin typeface="Fira Sans Light"/>
                <a:ea typeface="Fira Sans Light"/>
              </a:rPr>
              <a:t> </a:t>
            </a:r>
            <a:r>
              <a:rPr b="1" lang="en" sz="800" spc="-1" strike="noStrike">
                <a:solidFill>
                  <a:srgbClr val="8b8b8b"/>
                </a:solidFill>
                <a:latin typeface="Fira Sans"/>
                <a:ea typeface="Fira Sans"/>
              </a:rPr>
              <a:t>22</a:t>
            </a:r>
            <a:r>
              <a:rPr b="0" lang="en" sz="800" spc="-1" strike="noStrike">
                <a:solidFill>
                  <a:srgbClr val="8b8b8b"/>
                </a:solidFill>
                <a:latin typeface="Fira Sans Light"/>
                <a:ea typeface="Fira Sans Light"/>
              </a:rPr>
              <a:t> (7), 2151–2171 (2023).</a:t>
            </a:r>
            <a:endParaRPr b="0" lang="en-US" sz="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3" dur="indefinite" restart="never" nodeType="tmRoot">
          <p:childTnLst>
            <p:seq>
              <p:cTn id="34" dur="indefinite" nodeType="mainSeq">
                <p:childTnLst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640080" y="0"/>
            <a:ext cx="8046360" cy="80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2700" spc="-1" strike="noStrike">
                <a:solidFill>
                  <a:srgbClr val="353d42"/>
                </a:solidFill>
                <a:latin typeface="Fira Sans Medium"/>
                <a:ea typeface="Fira Sans Medium"/>
              </a:rPr>
              <a:t>SEQUENCE DATABASE SEARCHING</a:t>
            </a:r>
            <a:endParaRPr b="0" lang="en-US" sz="27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5" name="Google Shape;380;p59" descr=""/>
          <p:cNvPicPr/>
          <p:nvPr/>
        </p:nvPicPr>
        <p:blipFill>
          <a:blip r:embed="rId1"/>
          <a:stretch/>
        </p:blipFill>
        <p:spPr>
          <a:xfrm>
            <a:off x="1463040" y="1203480"/>
            <a:ext cx="6217560" cy="3108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640080" y="0"/>
            <a:ext cx="8046360" cy="80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2700" spc="-1" strike="noStrike">
                <a:solidFill>
                  <a:srgbClr val="353d42"/>
                </a:solidFill>
                <a:latin typeface="Fira Sans Medium"/>
                <a:ea typeface="Fira Sans Medium"/>
              </a:rPr>
              <a:t>SEQUENCE DATABASE SEARCHING</a:t>
            </a:r>
            <a:endParaRPr b="0" lang="en-US" sz="27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7" name="Google Shape;386;p60" descr=""/>
          <p:cNvPicPr/>
          <p:nvPr/>
        </p:nvPicPr>
        <p:blipFill>
          <a:blip r:embed="rId1"/>
          <a:stretch/>
        </p:blipFill>
        <p:spPr>
          <a:xfrm>
            <a:off x="457200" y="914400"/>
            <a:ext cx="8228880" cy="3812760"/>
          </a:xfrm>
          <a:prstGeom prst="rect">
            <a:avLst/>
          </a:prstGeom>
          <a:ln w="0">
            <a:noFill/>
          </a:ln>
        </p:spPr>
      </p:pic>
      <p:sp>
        <p:nvSpPr>
          <p:cNvPr id="208" name="Google Shape;387;p60"/>
          <p:cNvSpPr/>
          <p:nvPr/>
        </p:nvSpPr>
        <p:spPr>
          <a:xfrm>
            <a:off x="457200" y="2412720"/>
            <a:ext cx="8228880" cy="2314440"/>
          </a:xfrm>
          <a:prstGeom prst="rect">
            <a:avLst/>
          </a:prstGeom>
          <a:solidFill>
            <a:schemeClr val="lt1"/>
          </a:solidFill>
          <a:ln w="9525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Google Shape;388;p60"/>
          <p:cNvSpPr/>
          <p:nvPr/>
        </p:nvSpPr>
        <p:spPr>
          <a:xfrm>
            <a:off x="0" y="4978440"/>
            <a:ext cx="9143640" cy="16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82440" bIns="8244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" sz="800" spc="-1" strike="noStrike">
                <a:solidFill>
                  <a:srgbClr val="8b8b8b"/>
                </a:solidFill>
                <a:latin typeface="Fira Sans Light"/>
                <a:ea typeface="Fira Sans Light"/>
              </a:rPr>
              <a:t>Shuken, S. An Introduction to Mass Spectrometry-Based Proteomics. </a:t>
            </a:r>
            <a:r>
              <a:rPr b="0" i="1" lang="en" sz="800" spc="-1" strike="noStrike">
                <a:solidFill>
                  <a:srgbClr val="8b8b8b"/>
                </a:solidFill>
                <a:latin typeface="Fira Sans Light"/>
                <a:ea typeface="Fira Sans Light"/>
              </a:rPr>
              <a:t>Journal of Proteome Research</a:t>
            </a:r>
            <a:r>
              <a:rPr b="0" lang="en" sz="800" spc="-1" strike="noStrike">
                <a:solidFill>
                  <a:srgbClr val="8b8b8b"/>
                </a:solidFill>
                <a:latin typeface="Fira Sans Light"/>
                <a:ea typeface="Fira Sans Light"/>
              </a:rPr>
              <a:t> </a:t>
            </a:r>
            <a:r>
              <a:rPr b="1" lang="en" sz="800" spc="-1" strike="noStrike">
                <a:solidFill>
                  <a:srgbClr val="8b8b8b"/>
                </a:solidFill>
                <a:latin typeface="Fira Sans"/>
                <a:ea typeface="Fira Sans"/>
              </a:rPr>
              <a:t>22</a:t>
            </a:r>
            <a:r>
              <a:rPr b="0" lang="en" sz="800" spc="-1" strike="noStrike">
                <a:solidFill>
                  <a:srgbClr val="8b8b8b"/>
                </a:solidFill>
                <a:latin typeface="Fira Sans Light"/>
                <a:ea typeface="Fira Sans Light"/>
              </a:rPr>
              <a:t> (7), 2151–2171 (2023).</a:t>
            </a:r>
            <a:endParaRPr b="0" lang="en-US" sz="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7" dur="indefinite" restart="never" nodeType="tmRoot">
          <p:childTnLst>
            <p:seq>
              <p:cTn id="48" dur="indefinite" nodeType="mainSeq">
                <p:childTnLst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640080" y="0"/>
            <a:ext cx="8046360" cy="80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2700" spc="-1" strike="noStrike">
                <a:solidFill>
                  <a:srgbClr val="353d42"/>
                </a:solidFill>
                <a:latin typeface="Fira Sans Medium"/>
                <a:ea typeface="Fira Sans Medium"/>
              </a:rPr>
              <a:t>WHAT IS A GOOD PEPTIDE–SPECTRUM MATCH?</a:t>
            </a:r>
            <a:endParaRPr b="0" lang="en-US" sz="27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11" name="Google Shape;394;p61"/>
          <p:cNvGrpSpPr/>
          <p:nvPr/>
        </p:nvGrpSpPr>
        <p:grpSpPr>
          <a:xfrm>
            <a:off x="457200" y="822240"/>
            <a:ext cx="8229240" cy="4064040"/>
            <a:chOff x="457200" y="822240"/>
            <a:chExt cx="8229240" cy="4064040"/>
          </a:xfrm>
        </p:grpSpPr>
        <p:pic>
          <p:nvPicPr>
            <p:cNvPr id="212" name="Google Shape;395;p61" descr=""/>
            <p:cNvPicPr/>
            <p:nvPr/>
          </p:nvPicPr>
          <p:blipFill>
            <a:blip r:embed="rId1"/>
            <a:srcRect l="48" t="0" r="48" b="0"/>
            <a:stretch/>
          </p:blipFill>
          <p:spPr>
            <a:xfrm>
              <a:off x="457200" y="1660680"/>
              <a:ext cx="8229240" cy="32256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13" name="Google Shape;396;p61" descr=""/>
            <p:cNvPicPr/>
            <p:nvPr/>
          </p:nvPicPr>
          <p:blipFill>
            <a:blip r:embed="rId2"/>
            <a:srcRect l="0" t="271" r="0" b="271"/>
            <a:stretch/>
          </p:blipFill>
          <p:spPr>
            <a:xfrm>
              <a:off x="3200400" y="822240"/>
              <a:ext cx="5486040" cy="1206720"/>
            </a:xfrm>
            <a:prstGeom prst="rect">
              <a:avLst/>
            </a:prstGeom>
            <a:ln w="0">
              <a:noFill/>
            </a:ln>
          </p:spPr>
        </p:pic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640080" y="0"/>
            <a:ext cx="8046360" cy="80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2700" spc="-1" strike="noStrike">
                <a:solidFill>
                  <a:srgbClr val="353d42"/>
                </a:solidFill>
                <a:latin typeface="Fira Sans Medium"/>
                <a:ea typeface="Fira Sans Medium"/>
              </a:rPr>
              <a:t>WHAT IS A GOOD PEPTIDE–SPECTRUM MATCH?</a:t>
            </a:r>
            <a:endParaRPr b="0" lang="en-US" sz="27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5" name="Google Shape;402;p62" descr=""/>
          <p:cNvPicPr/>
          <p:nvPr/>
        </p:nvPicPr>
        <p:blipFill>
          <a:blip r:embed="rId1"/>
          <a:stretch/>
        </p:blipFill>
        <p:spPr>
          <a:xfrm>
            <a:off x="585360" y="1203480"/>
            <a:ext cx="5367960" cy="3470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640080" y="0"/>
            <a:ext cx="8046360" cy="80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2700" spc="-1" strike="noStrike">
                <a:solidFill>
                  <a:srgbClr val="353d42"/>
                </a:solidFill>
                <a:latin typeface="Fira Sans Medium"/>
                <a:ea typeface="Fira Sans Medium"/>
              </a:rPr>
              <a:t>TARGET–DECOY COMPETITION</a:t>
            </a:r>
            <a:endParaRPr b="0" lang="en-US" sz="27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7" name="Google Shape;408;p63" descr=""/>
          <p:cNvPicPr/>
          <p:nvPr/>
        </p:nvPicPr>
        <p:blipFill>
          <a:blip r:embed="rId1"/>
          <a:stretch/>
        </p:blipFill>
        <p:spPr>
          <a:xfrm>
            <a:off x="0" y="1678320"/>
            <a:ext cx="9143640" cy="2062440"/>
          </a:xfrm>
          <a:prstGeom prst="rect">
            <a:avLst/>
          </a:prstGeom>
          <a:ln w="0">
            <a:noFill/>
          </a:ln>
        </p:spPr>
      </p:pic>
      <p:sp>
        <p:nvSpPr>
          <p:cNvPr id="218" name="Google Shape;409;p63"/>
          <p:cNvSpPr/>
          <p:nvPr/>
        </p:nvSpPr>
        <p:spPr>
          <a:xfrm>
            <a:off x="2608200" y="1678320"/>
            <a:ext cx="2850120" cy="2062440"/>
          </a:xfrm>
          <a:prstGeom prst="rect">
            <a:avLst/>
          </a:prstGeom>
          <a:solidFill>
            <a:schemeClr val="lt1"/>
          </a:solidFill>
          <a:ln w="9525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" name="Google Shape;410;p63"/>
          <p:cNvSpPr/>
          <p:nvPr/>
        </p:nvSpPr>
        <p:spPr>
          <a:xfrm>
            <a:off x="5458680" y="1678320"/>
            <a:ext cx="3684960" cy="2062440"/>
          </a:xfrm>
          <a:prstGeom prst="rect">
            <a:avLst/>
          </a:prstGeom>
          <a:solidFill>
            <a:schemeClr val="lt1"/>
          </a:solidFill>
          <a:ln w="9525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" name="Google Shape;411;p63"/>
          <p:cNvSpPr/>
          <p:nvPr/>
        </p:nvSpPr>
        <p:spPr>
          <a:xfrm>
            <a:off x="0" y="4978440"/>
            <a:ext cx="9143640" cy="16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82440" bIns="8244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" sz="800" spc="-1" strike="noStrike">
                <a:solidFill>
                  <a:srgbClr val="8b8b8b"/>
                </a:solidFill>
                <a:latin typeface="Fira Sans Light"/>
                <a:ea typeface="Fira Sans Light"/>
              </a:rPr>
              <a:t>Shuken, S. An Introduction to Mass Spectrometry-Based Proteomics. </a:t>
            </a:r>
            <a:r>
              <a:rPr b="0" i="1" lang="en" sz="800" spc="-1" strike="noStrike">
                <a:solidFill>
                  <a:srgbClr val="8b8b8b"/>
                </a:solidFill>
                <a:latin typeface="Fira Sans Light"/>
                <a:ea typeface="Fira Sans Light"/>
              </a:rPr>
              <a:t>Journal of Proteome Research</a:t>
            </a:r>
            <a:r>
              <a:rPr b="0" lang="en" sz="800" spc="-1" strike="noStrike">
                <a:solidFill>
                  <a:srgbClr val="8b8b8b"/>
                </a:solidFill>
                <a:latin typeface="Fira Sans Light"/>
                <a:ea typeface="Fira Sans Light"/>
              </a:rPr>
              <a:t> </a:t>
            </a:r>
            <a:r>
              <a:rPr b="1" lang="en" sz="800" spc="-1" strike="noStrike">
                <a:solidFill>
                  <a:srgbClr val="8b8b8b"/>
                </a:solidFill>
                <a:latin typeface="Fira Sans"/>
                <a:ea typeface="Fira Sans"/>
              </a:rPr>
              <a:t>22</a:t>
            </a:r>
            <a:r>
              <a:rPr b="0" lang="en" sz="800" spc="-1" strike="noStrike">
                <a:solidFill>
                  <a:srgbClr val="8b8b8b"/>
                </a:solidFill>
                <a:latin typeface="Fira Sans Light"/>
                <a:ea typeface="Fira Sans Light"/>
              </a:rPr>
              <a:t> (7), 2151–2171 (2023).</a:t>
            </a:r>
            <a:endParaRPr b="0" lang="en-US" sz="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3" dur="indefinite" restart="never" nodeType="tmRoot">
          <p:childTnLst>
            <p:seq>
              <p:cTn id="54" dur="indefinite" nodeType="mainSeq">
                <p:childTnLst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640080" y="0"/>
            <a:ext cx="8046360" cy="80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2700" spc="-1" strike="noStrike">
                <a:solidFill>
                  <a:srgbClr val="353d42"/>
                </a:solidFill>
                <a:latin typeface="Fira Sans Medium"/>
                <a:ea typeface="Fira Sans Medium"/>
              </a:rPr>
              <a:t>WHAT IS A GOOD PEPTIDE–SPECTRUM MATCH?</a:t>
            </a:r>
            <a:endParaRPr b="0" lang="en-US" sz="27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2" name="Google Shape;417;p64" descr=""/>
          <p:cNvPicPr/>
          <p:nvPr/>
        </p:nvPicPr>
        <p:blipFill>
          <a:blip r:embed="rId1"/>
          <a:stretch/>
        </p:blipFill>
        <p:spPr>
          <a:xfrm>
            <a:off x="592560" y="1203480"/>
            <a:ext cx="5367960" cy="3470040"/>
          </a:xfrm>
          <a:prstGeom prst="rect">
            <a:avLst/>
          </a:prstGeom>
          <a:ln w="0">
            <a:noFill/>
          </a:ln>
        </p:spPr>
      </p:pic>
      <p:pic>
        <p:nvPicPr>
          <p:cNvPr id="223" name="Google Shape;418;p64" descr=""/>
          <p:cNvPicPr/>
          <p:nvPr/>
        </p:nvPicPr>
        <p:blipFill>
          <a:blip r:embed="rId2"/>
          <a:stretch/>
        </p:blipFill>
        <p:spPr>
          <a:xfrm>
            <a:off x="588240" y="1207080"/>
            <a:ext cx="5367240" cy="3470760"/>
          </a:xfrm>
          <a:prstGeom prst="rect">
            <a:avLst/>
          </a:prstGeom>
          <a:ln w="0">
            <a:noFill/>
          </a:ln>
        </p:spPr>
      </p:pic>
      <p:sp>
        <p:nvSpPr>
          <p:cNvPr id="224" name="Google Shape;419;p64"/>
          <p:cNvSpPr/>
          <p:nvPr/>
        </p:nvSpPr>
        <p:spPr>
          <a:xfrm>
            <a:off x="2013480" y="1722600"/>
            <a:ext cx="1041840" cy="27216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6da7d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5" name="Google Shape;420;p64"/>
          <p:cNvSpPr/>
          <p:nvPr/>
        </p:nvSpPr>
        <p:spPr>
          <a:xfrm>
            <a:off x="2013480" y="2383560"/>
            <a:ext cx="1041840" cy="27216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6da7d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6" name="Google Shape;421;p64"/>
          <p:cNvSpPr/>
          <p:nvPr/>
        </p:nvSpPr>
        <p:spPr>
          <a:xfrm>
            <a:off x="3473280" y="3011760"/>
            <a:ext cx="1041840" cy="27216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6da7d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" name="Google Shape;422;p64"/>
          <p:cNvSpPr/>
          <p:nvPr/>
        </p:nvSpPr>
        <p:spPr>
          <a:xfrm>
            <a:off x="2013480" y="3647160"/>
            <a:ext cx="1041840" cy="27216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6da7d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" name="Google Shape;423;p64"/>
          <p:cNvSpPr/>
          <p:nvPr/>
        </p:nvSpPr>
        <p:spPr>
          <a:xfrm>
            <a:off x="2013480" y="4286160"/>
            <a:ext cx="1041840" cy="27216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6da7d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29" name="Google Shape;424;p64"/>
          <p:cNvCxnSpPr/>
          <p:nvPr/>
        </p:nvCxnSpPr>
        <p:spPr>
          <a:xfrm>
            <a:off x="482760" y="4021200"/>
            <a:ext cx="5578560" cy="43920"/>
          </a:xfrm>
          <a:prstGeom prst="straightConnector1">
            <a:avLst/>
          </a:prstGeom>
          <a:ln w="19050">
            <a:solidFill>
              <a:srgbClr val="8b8b8b"/>
            </a:solidFill>
            <a:prstDash val="dash"/>
            <a:round/>
          </a:ln>
        </p:spPr>
      </p:cxnSp>
      <p:pic>
        <p:nvPicPr>
          <p:cNvPr id="230" name="Google Shape;425;p64" descr=""/>
          <p:cNvPicPr/>
          <p:nvPr/>
        </p:nvPicPr>
        <p:blipFill>
          <a:blip r:embed="rId3"/>
          <a:stretch/>
        </p:blipFill>
        <p:spPr>
          <a:xfrm>
            <a:off x="5943600" y="804600"/>
            <a:ext cx="2742840" cy="603000"/>
          </a:xfrm>
          <a:prstGeom prst="rect">
            <a:avLst/>
          </a:prstGeom>
          <a:ln w="0">
            <a:noFill/>
          </a:ln>
        </p:spPr>
      </p:pic>
      <p:grpSp>
        <p:nvGrpSpPr>
          <p:cNvPr id="231" name="Google Shape;426;p64"/>
          <p:cNvGrpSpPr/>
          <p:nvPr/>
        </p:nvGrpSpPr>
        <p:grpSpPr>
          <a:xfrm>
            <a:off x="4942800" y="3113280"/>
            <a:ext cx="973440" cy="72720"/>
            <a:chOff x="4942800" y="3113280"/>
            <a:chExt cx="973440" cy="72720"/>
          </a:xfrm>
        </p:grpSpPr>
        <p:cxnSp>
          <p:nvCxnSpPr>
            <p:cNvPr id="232" name="Google Shape;427;p64"/>
            <p:cNvCxnSpPr/>
            <p:nvPr/>
          </p:nvCxnSpPr>
          <p:spPr>
            <a:xfrm>
              <a:off x="4942800" y="3117240"/>
              <a:ext cx="973800" cy="69120"/>
            </a:xfrm>
            <a:prstGeom prst="straightConnector1">
              <a:avLst/>
            </a:prstGeom>
            <a:ln w="19050">
              <a:solidFill>
                <a:srgbClr val="ee266d"/>
              </a:solidFill>
              <a:prstDash val="dash"/>
              <a:round/>
            </a:ln>
          </p:spPr>
        </p:cxnSp>
        <p:cxnSp>
          <p:nvCxnSpPr>
            <p:cNvPr id="233" name="Google Shape;428;p64"/>
            <p:cNvCxnSpPr/>
            <p:nvPr/>
          </p:nvCxnSpPr>
          <p:spPr>
            <a:xfrm flipV="1">
              <a:off x="4942800" y="3113280"/>
              <a:ext cx="973800" cy="69120"/>
            </a:xfrm>
            <a:prstGeom prst="straightConnector1">
              <a:avLst/>
            </a:prstGeom>
            <a:ln w="19050">
              <a:solidFill>
                <a:srgbClr val="ee266d"/>
              </a:solidFill>
              <a:prstDash val="dash"/>
              <a:round/>
            </a:ln>
          </p:spPr>
        </p:cxnSp>
      </p:grpSp>
      <p:sp>
        <p:nvSpPr>
          <p:cNvPr id="234" name="Google Shape;429;p64"/>
          <p:cNvSpPr/>
          <p:nvPr/>
        </p:nvSpPr>
        <p:spPr>
          <a:xfrm>
            <a:off x="0" y="4978440"/>
            <a:ext cx="9143640" cy="16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82440" bIns="8244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" sz="800" spc="-1" strike="noStrike">
                <a:solidFill>
                  <a:srgbClr val="8b8b8b"/>
                </a:solidFill>
                <a:latin typeface="Fira Sans Light"/>
                <a:ea typeface="Fira Sans Light"/>
              </a:rPr>
              <a:t>Elias, J. &amp; Gygi, S. Target-Decoy Search Strategy For Increased Confidence in Large-Scale Protein Identifications by Mass Spectrometry. </a:t>
            </a:r>
            <a:r>
              <a:rPr b="0" i="1" lang="en" sz="800" spc="-1" strike="noStrike">
                <a:solidFill>
                  <a:srgbClr val="8b8b8b"/>
                </a:solidFill>
                <a:latin typeface="Fira Sans Light"/>
                <a:ea typeface="Fira Sans Light"/>
              </a:rPr>
              <a:t>Nature Methods</a:t>
            </a:r>
            <a:r>
              <a:rPr b="0" lang="en" sz="800" spc="-1" strike="noStrike">
                <a:solidFill>
                  <a:srgbClr val="8b8b8b"/>
                </a:solidFill>
                <a:latin typeface="Fira Sans Light"/>
                <a:ea typeface="Fira Sans Light"/>
              </a:rPr>
              <a:t> </a:t>
            </a:r>
            <a:r>
              <a:rPr b="1" lang="en" sz="800" spc="-1" strike="noStrike">
                <a:solidFill>
                  <a:srgbClr val="8b8b8b"/>
                </a:solidFill>
                <a:latin typeface="Fira Sans"/>
                <a:ea typeface="Fira Sans"/>
              </a:rPr>
              <a:t>4</a:t>
            </a:r>
            <a:r>
              <a:rPr b="0" lang="en" sz="800" spc="-1" strike="noStrike">
                <a:solidFill>
                  <a:srgbClr val="8b8b8b"/>
                </a:solidFill>
                <a:latin typeface="Fira Sans Light"/>
                <a:ea typeface="Fira Sans Light"/>
              </a:rPr>
              <a:t>, 207–214 (2007).</a:t>
            </a:r>
            <a:endParaRPr b="0" lang="en-US" sz="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3" dur="indefinite" restart="never" nodeType="tmRoot">
          <p:childTnLst>
            <p:seq>
              <p:cTn id="64" dur="indefinite" nodeType="mainSeq">
                <p:childTnLst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9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3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7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1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00"/>
                            </p:stCondLst>
                            <p:childTnLst>
                              <p:par>
                                <p:cTn id="83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5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640080" y="0"/>
            <a:ext cx="8046360" cy="80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2700" spc="-1" strike="noStrike">
                <a:solidFill>
                  <a:srgbClr val="353d42"/>
                </a:solidFill>
                <a:latin typeface="Fira Sans Medium"/>
                <a:ea typeface="Fira Sans Medium"/>
              </a:rPr>
              <a:t>DISTINGUISH BETWEEN TRUE/FALSE POSITIVES?</a:t>
            </a:r>
            <a:endParaRPr b="0" lang="en-US" sz="27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36" name="Google Shape;435;p65" descr=""/>
          <p:cNvPicPr/>
          <p:nvPr/>
        </p:nvPicPr>
        <p:blipFill>
          <a:blip r:embed="rId1"/>
          <a:srcRect l="5985" t="58109" r="52925" b="1641"/>
          <a:stretch/>
        </p:blipFill>
        <p:spPr>
          <a:xfrm>
            <a:off x="2415240" y="1203480"/>
            <a:ext cx="4313160" cy="2982600"/>
          </a:xfrm>
          <a:prstGeom prst="rect">
            <a:avLst/>
          </a:prstGeom>
          <a:ln w="0">
            <a:noFill/>
          </a:ln>
        </p:spPr>
      </p:pic>
      <p:grpSp>
        <p:nvGrpSpPr>
          <p:cNvPr id="237" name="Google Shape;436;p65"/>
          <p:cNvGrpSpPr/>
          <p:nvPr/>
        </p:nvGrpSpPr>
        <p:grpSpPr>
          <a:xfrm>
            <a:off x="5745600" y="3037320"/>
            <a:ext cx="798480" cy="504720"/>
            <a:chOff x="5745600" y="3037320"/>
            <a:chExt cx="798480" cy="504720"/>
          </a:xfrm>
        </p:grpSpPr>
        <p:sp>
          <p:nvSpPr>
            <p:cNvPr id="238" name="Google Shape;437;p65"/>
            <p:cNvSpPr/>
            <p:nvPr/>
          </p:nvSpPr>
          <p:spPr>
            <a:xfrm>
              <a:off x="5745600" y="3037320"/>
              <a:ext cx="798480" cy="2538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9050">
              <a:solidFill>
                <a:srgbClr val="6da7de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tIns="91440" bIns="9144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r>
                <a:rPr b="0" lang="en" sz="1400" spc="-1" strike="noStrike">
                  <a:solidFill>
                    <a:srgbClr val="000000"/>
                  </a:solidFill>
                  <a:latin typeface="Fira Sans Light"/>
                  <a:ea typeface="Fira Sans Light"/>
                </a:rPr>
                <a:t>correct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239" name="Google Shape;438;p65"/>
            <p:cNvCxnSpPr>
              <a:stCxn id="238" idx="2"/>
            </p:cNvCxnSpPr>
            <p:nvPr/>
          </p:nvCxnSpPr>
          <p:spPr>
            <a:xfrm>
              <a:off x="6144840" y="3291120"/>
              <a:ext cx="360" cy="251280"/>
            </a:xfrm>
            <a:prstGeom prst="straightConnector1">
              <a:avLst/>
            </a:prstGeom>
            <a:ln w="19050">
              <a:solidFill>
                <a:srgbClr val="6da7de"/>
              </a:solidFill>
              <a:round/>
              <a:tailEnd len="med" type="triangle" w="med"/>
            </a:ln>
          </p:spPr>
        </p:cxnSp>
      </p:grpSp>
      <p:grpSp>
        <p:nvGrpSpPr>
          <p:cNvPr id="240" name="Google Shape;439;p65"/>
          <p:cNvGrpSpPr/>
          <p:nvPr/>
        </p:nvGrpSpPr>
        <p:grpSpPr>
          <a:xfrm>
            <a:off x="3145320" y="3037320"/>
            <a:ext cx="798480" cy="562680"/>
            <a:chOff x="3145320" y="3037320"/>
            <a:chExt cx="798480" cy="562680"/>
          </a:xfrm>
        </p:grpSpPr>
        <p:sp>
          <p:nvSpPr>
            <p:cNvPr id="241" name="Google Shape;440;p65"/>
            <p:cNvSpPr/>
            <p:nvPr/>
          </p:nvSpPr>
          <p:spPr>
            <a:xfrm>
              <a:off x="3145320" y="3037320"/>
              <a:ext cx="798480" cy="2538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9050">
              <a:solidFill>
                <a:srgbClr val="6da7de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tIns="91440" bIns="9144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r>
                <a:rPr b="0" lang="en" sz="1400" spc="-1" strike="noStrike">
                  <a:solidFill>
                    <a:srgbClr val="000000"/>
                  </a:solidFill>
                  <a:latin typeface="Fira Sans Light"/>
                  <a:ea typeface="Fira Sans Light"/>
                </a:rPr>
                <a:t>decoys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242" name="Google Shape;441;p65"/>
            <p:cNvCxnSpPr>
              <a:stCxn id="241" idx="2"/>
            </p:cNvCxnSpPr>
            <p:nvPr/>
          </p:nvCxnSpPr>
          <p:spPr>
            <a:xfrm>
              <a:off x="3544560" y="3291120"/>
              <a:ext cx="138960" cy="309240"/>
            </a:xfrm>
            <a:prstGeom prst="straightConnector1">
              <a:avLst/>
            </a:prstGeom>
            <a:ln w="19050">
              <a:solidFill>
                <a:srgbClr val="6da7de"/>
              </a:solidFill>
              <a:round/>
              <a:tailEnd len="med" type="triangle" w="med"/>
            </a:ln>
          </p:spPr>
        </p:cxnSp>
      </p:grpSp>
      <p:grpSp>
        <p:nvGrpSpPr>
          <p:cNvPr id="243" name="Google Shape;442;p65"/>
          <p:cNvGrpSpPr/>
          <p:nvPr/>
        </p:nvGrpSpPr>
        <p:grpSpPr>
          <a:xfrm>
            <a:off x="4605120" y="1399680"/>
            <a:ext cx="940320" cy="1031040"/>
            <a:chOff x="4605120" y="1399680"/>
            <a:chExt cx="940320" cy="1031040"/>
          </a:xfrm>
        </p:grpSpPr>
        <p:sp>
          <p:nvSpPr>
            <p:cNvPr id="244" name="Google Shape;443;p65"/>
            <p:cNvSpPr/>
            <p:nvPr/>
          </p:nvSpPr>
          <p:spPr>
            <a:xfrm>
              <a:off x="4605120" y="1399680"/>
              <a:ext cx="940320" cy="4140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9050">
              <a:solidFill>
                <a:srgbClr val="6da7de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tIns="91440" bIns="9144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r>
                <a:rPr b="0" lang="en" sz="1400" spc="-1" strike="noStrike">
                  <a:solidFill>
                    <a:srgbClr val="000000"/>
                  </a:solidFill>
                  <a:latin typeface="Fira Sans Light"/>
                  <a:ea typeface="Fira Sans Light"/>
                </a:rPr>
                <a:t>possibly correct?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245" name="Google Shape;444;p65"/>
            <p:cNvCxnSpPr>
              <a:stCxn id="244" idx="2"/>
            </p:cNvCxnSpPr>
            <p:nvPr/>
          </p:nvCxnSpPr>
          <p:spPr>
            <a:xfrm flipH="1">
              <a:off x="5073480" y="1813680"/>
              <a:ext cx="2160" cy="617400"/>
            </a:xfrm>
            <a:prstGeom prst="straightConnector1">
              <a:avLst/>
            </a:prstGeom>
            <a:ln w="19050">
              <a:solidFill>
                <a:srgbClr val="6da7de"/>
              </a:solidFill>
              <a:round/>
              <a:tailEnd len="med" type="triangle" w="med"/>
            </a:ln>
          </p:spPr>
        </p:cxnSp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02" dur="indefinite" restart="never" nodeType="tmRoot">
          <p:childTnLst>
            <p:seq>
              <p:cTn id="103" dur="indefinite" nodeType="mainSeq">
                <p:childTnLst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640080" y="0"/>
            <a:ext cx="8046360" cy="80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2700" spc="-1" strike="noStrike">
                <a:solidFill>
                  <a:srgbClr val="353d42"/>
                </a:solidFill>
                <a:latin typeface="Fira Sans Medium"/>
                <a:ea typeface="Fira Sans Medium"/>
              </a:rPr>
              <a:t>PU LEARNING TO DETECT TRUE POSITIVES</a:t>
            </a:r>
            <a:endParaRPr b="0" lang="en-US" sz="27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47" name="Google Shape;450;p66" descr=""/>
          <p:cNvPicPr/>
          <p:nvPr/>
        </p:nvPicPr>
        <p:blipFill>
          <a:blip r:embed="rId1"/>
          <a:stretch/>
        </p:blipFill>
        <p:spPr>
          <a:xfrm>
            <a:off x="1714320" y="964440"/>
            <a:ext cx="5715000" cy="4033800"/>
          </a:xfrm>
          <a:prstGeom prst="rect">
            <a:avLst/>
          </a:prstGeom>
          <a:ln w="0">
            <a:noFill/>
          </a:ln>
        </p:spPr>
      </p:pic>
      <p:sp>
        <p:nvSpPr>
          <p:cNvPr id="248" name="Google Shape;451;p66"/>
          <p:cNvSpPr/>
          <p:nvPr/>
        </p:nvSpPr>
        <p:spPr>
          <a:xfrm>
            <a:off x="5171760" y="1319760"/>
            <a:ext cx="1829880" cy="1096560"/>
          </a:xfrm>
          <a:prstGeom prst="rect">
            <a:avLst/>
          </a:prstGeom>
          <a:solidFill>
            <a:schemeClr val="lt1"/>
          </a:solidFill>
          <a:ln w="9525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9" name="Google Shape;452;p66"/>
          <p:cNvSpPr/>
          <p:nvPr/>
        </p:nvSpPr>
        <p:spPr>
          <a:xfrm rot="20403600">
            <a:off x="4304520" y="2298960"/>
            <a:ext cx="1069920" cy="122400"/>
          </a:xfrm>
          <a:prstGeom prst="rect">
            <a:avLst/>
          </a:prstGeom>
          <a:solidFill>
            <a:schemeClr val="lt1"/>
          </a:solidFill>
          <a:ln w="9525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61200" bIns="61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0" name="Google Shape;453;p66"/>
          <p:cNvSpPr/>
          <p:nvPr/>
        </p:nvSpPr>
        <p:spPr>
          <a:xfrm>
            <a:off x="4881240" y="1156320"/>
            <a:ext cx="2269440" cy="160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" sz="1400" spc="-1" strike="noStrike">
                <a:solidFill>
                  <a:srgbClr val="463335"/>
                </a:solidFill>
                <a:latin typeface="Fira Sans Light"/>
                <a:ea typeface="Fira Sans Light"/>
              </a:rPr>
              <a:t>Machine learning features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marL="457200" indent="-317520">
              <a:lnSpc>
                <a:spcPct val="100000"/>
              </a:lnSpc>
              <a:buClr>
                <a:srgbClr val="463335"/>
              </a:buClr>
              <a:buFont typeface="Fira Sans Light"/>
              <a:buChar char="●"/>
              <a:tabLst>
                <a:tab algn="l" pos="0"/>
              </a:tabLst>
            </a:pPr>
            <a:r>
              <a:rPr b="0" lang="en" sz="1400" spc="-1" strike="noStrike">
                <a:solidFill>
                  <a:srgbClr val="463335"/>
                </a:solidFill>
                <a:latin typeface="Fira Sans Light"/>
                <a:ea typeface="Fira Sans Light"/>
              </a:rPr>
              <a:t>Search engine score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marL="457200" indent="-317520">
              <a:lnSpc>
                <a:spcPct val="100000"/>
              </a:lnSpc>
              <a:buClr>
                <a:srgbClr val="463335"/>
              </a:buClr>
              <a:buFont typeface="Fira Sans Light"/>
              <a:buChar char="●"/>
              <a:tabLst>
                <a:tab algn="l" pos="0"/>
              </a:tabLst>
            </a:pPr>
            <a:r>
              <a:rPr b="0" lang="en" sz="1400" spc="-1" strike="noStrike">
                <a:solidFill>
                  <a:srgbClr val="463335"/>
                </a:solidFill>
                <a:latin typeface="Fira Sans Light"/>
                <a:ea typeface="Fira Sans Light"/>
              </a:rPr>
              <a:t># matched ions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marL="457200" indent="-317520">
              <a:lnSpc>
                <a:spcPct val="100000"/>
              </a:lnSpc>
              <a:buClr>
                <a:srgbClr val="463335"/>
              </a:buClr>
              <a:buFont typeface="Fira Sans Light"/>
              <a:buChar char="●"/>
              <a:tabLst>
                <a:tab algn="l" pos="0"/>
              </a:tabLst>
            </a:pPr>
            <a:r>
              <a:rPr b="0" lang="en" sz="1400" spc="-1" strike="noStrike">
                <a:solidFill>
                  <a:srgbClr val="463335"/>
                </a:solidFill>
                <a:latin typeface="Fira Sans Light"/>
                <a:ea typeface="Fira Sans Light"/>
              </a:rPr>
              <a:t>Δ precursor mass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marL="457200" indent="-317520">
              <a:lnSpc>
                <a:spcPct val="100000"/>
              </a:lnSpc>
              <a:buClr>
                <a:srgbClr val="463335"/>
              </a:buClr>
              <a:buFont typeface="Fira Sans Light"/>
              <a:buChar char="●"/>
              <a:tabLst>
                <a:tab algn="l" pos="0"/>
              </a:tabLst>
            </a:pPr>
            <a:r>
              <a:rPr b="0" lang="en" sz="1400" spc="-1" strike="noStrike">
                <a:solidFill>
                  <a:srgbClr val="463335"/>
                </a:solidFill>
                <a:latin typeface="Fira Sans Light"/>
                <a:ea typeface="Fira Sans Light"/>
              </a:rPr>
              <a:t>Peptide length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marL="457200" indent="-317520">
              <a:lnSpc>
                <a:spcPct val="100000"/>
              </a:lnSpc>
              <a:buClr>
                <a:srgbClr val="463335"/>
              </a:buClr>
              <a:buFont typeface="Fira Sans Light"/>
              <a:buChar char="●"/>
              <a:tabLst>
                <a:tab algn="l" pos="0"/>
              </a:tabLst>
            </a:pPr>
            <a:r>
              <a:rPr b="0" lang="en" sz="1400" spc="-1" strike="noStrike">
                <a:solidFill>
                  <a:srgbClr val="463335"/>
                </a:solidFill>
                <a:latin typeface="Fira Sans Light"/>
                <a:ea typeface="Fira Sans Light"/>
              </a:rPr>
              <a:t>…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1" name="Google Shape;454;p66"/>
          <p:cNvSpPr/>
          <p:nvPr/>
        </p:nvSpPr>
        <p:spPr>
          <a:xfrm>
            <a:off x="4881240" y="2852280"/>
            <a:ext cx="2371320" cy="2124000"/>
          </a:xfrm>
          <a:prstGeom prst="rect">
            <a:avLst/>
          </a:prstGeom>
          <a:solidFill>
            <a:schemeClr val="lt1"/>
          </a:solidFill>
          <a:ln w="9525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2" name="Google Shape;455;p66"/>
          <p:cNvSpPr/>
          <p:nvPr/>
        </p:nvSpPr>
        <p:spPr>
          <a:xfrm>
            <a:off x="0" y="4978440"/>
            <a:ext cx="9143640" cy="16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82440" bIns="8244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" sz="800" spc="-1" strike="noStrike">
                <a:solidFill>
                  <a:srgbClr val="8b8b8b"/>
                </a:solidFill>
                <a:latin typeface="Fira Sans Light"/>
                <a:ea typeface="Fira Sans Light"/>
              </a:rPr>
              <a:t>Käll, S. Semi-Supervised Learning For Peptide Identification From Shotgun Proteomics Datasets. </a:t>
            </a:r>
            <a:r>
              <a:rPr b="0" i="1" lang="en" sz="800" spc="-1" strike="noStrike">
                <a:solidFill>
                  <a:srgbClr val="8b8b8b"/>
                </a:solidFill>
                <a:latin typeface="Fira Sans Light"/>
                <a:ea typeface="Fira Sans Light"/>
              </a:rPr>
              <a:t>Nature Methods</a:t>
            </a:r>
            <a:r>
              <a:rPr b="0" lang="en" sz="800" spc="-1" strike="noStrike">
                <a:solidFill>
                  <a:srgbClr val="8b8b8b"/>
                </a:solidFill>
                <a:latin typeface="Fira Sans Light"/>
                <a:ea typeface="Fira Sans Light"/>
              </a:rPr>
              <a:t> </a:t>
            </a:r>
            <a:r>
              <a:rPr b="1" lang="en" sz="800" spc="-1" strike="noStrike">
                <a:solidFill>
                  <a:srgbClr val="8b8b8b"/>
                </a:solidFill>
                <a:latin typeface="Fira Sans"/>
                <a:ea typeface="Fira Sans"/>
              </a:rPr>
              <a:t>4</a:t>
            </a:r>
            <a:r>
              <a:rPr b="0" lang="en" sz="800" spc="-1" strike="noStrike">
                <a:solidFill>
                  <a:srgbClr val="8b8b8b"/>
                </a:solidFill>
                <a:latin typeface="Fira Sans Light"/>
                <a:ea typeface="Fira Sans Light"/>
              </a:rPr>
              <a:t>, 923–925 (2007).</a:t>
            </a:r>
            <a:endParaRPr b="0" lang="en-US" sz="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6" dur="indefinite" restart="never" nodeType="tmRoot">
          <p:childTnLst>
            <p:seq>
              <p:cTn id="117" dur="indefinite" nodeType="mainSeq">
                <p:childTnLst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640080" y="0"/>
            <a:ext cx="8046360" cy="80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2700" spc="-1" strike="noStrike">
                <a:solidFill>
                  <a:srgbClr val="353d42"/>
                </a:solidFill>
                <a:latin typeface="Fira Sans Medium"/>
                <a:ea typeface="Fira Sans Medium"/>
              </a:rPr>
              <a:t>PROTEINS ARE BUILDING BLOCKS OF LIFE</a:t>
            </a:r>
            <a:endParaRPr b="0" lang="en-US" sz="27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34" name="Google Shape;265;p49"/>
          <p:cNvGrpSpPr/>
          <p:nvPr/>
        </p:nvGrpSpPr>
        <p:grpSpPr>
          <a:xfrm>
            <a:off x="1847880" y="1078920"/>
            <a:ext cx="5448240" cy="3419640"/>
            <a:chOff x="1847880" y="1078920"/>
            <a:chExt cx="5448240" cy="3419640"/>
          </a:xfrm>
        </p:grpSpPr>
        <p:pic>
          <p:nvPicPr>
            <p:cNvPr id="135" name="Google Shape;266;p49" descr=""/>
            <p:cNvPicPr/>
            <p:nvPr/>
          </p:nvPicPr>
          <p:blipFill>
            <a:blip r:embed="rId1"/>
            <a:srcRect l="0" t="0" r="43609" b="0"/>
            <a:stretch/>
          </p:blipFill>
          <p:spPr>
            <a:xfrm>
              <a:off x="1847880" y="1078920"/>
              <a:ext cx="5448240" cy="18576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36" name="Google Shape;267;p49" descr=""/>
            <p:cNvPicPr/>
            <p:nvPr/>
          </p:nvPicPr>
          <p:blipFill>
            <a:blip r:embed="rId2"/>
            <a:srcRect l="56885" t="0" r="0" b="0"/>
            <a:stretch/>
          </p:blipFill>
          <p:spPr>
            <a:xfrm>
              <a:off x="2489040" y="2640960"/>
              <a:ext cx="4165560" cy="185760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37" name="Google Shape;268;p49"/>
          <p:cNvSpPr/>
          <p:nvPr/>
        </p:nvSpPr>
        <p:spPr>
          <a:xfrm>
            <a:off x="0" y="4978440"/>
            <a:ext cx="9143640" cy="16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82440" bIns="8244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" sz="800" spc="-1" strike="noStrike" u="sng">
                <a:solidFill>
                  <a:srgbClr val="8b8b8b"/>
                </a:solidFill>
                <a:uFillTx/>
                <a:latin typeface="Fira Sans Light"/>
                <a:ea typeface="Fira Sans Light"/>
                <a:hlinkClick r:id="rId3"/>
              </a:rPr>
              <a:t>https://www.khanacademy.org/science/ap-biology/gene-expression-and-regulation/translation/a/intro-to-gene-expression-central-dogma</a:t>
            </a:r>
            <a:endParaRPr b="0" lang="en-US" sz="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640080" y="0"/>
            <a:ext cx="8046360" cy="80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2700" spc="-1" strike="noStrike">
                <a:solidFill>
                  <a:srgbClr val="353d42"/>
                </a:solidFill>
                <a:latin typeface="Fira Sans Medium"/>
                <a:ea typeface="Fira Sans Medium"/>
              </a:rPr>
              <a:t>PU LEARNING TO DETECT TRUE POSITIVES</a:t>
            </a:r>
            <a:endParaRPr b="0" lang="en-US" sz="27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54" name="Google Shape;461;p67" descr=""/>
          <p:cNvPicPr/>
          <p:nvPr/>
        </p:nvPicPr>
        <p:blipFill>
          <a:blip r:embed="rId1"/>
          <a:stretch/>
        </p:blipFill>
        <p:spPr>
          <a:xfrm>
            <a:off x="1714320" y="964440"/>
            <a:ext cx="5715000" cy="4033800"/>
          </a:xfrm>
          <a:prstGeom prst="rect">
            <a:avLst/>
          </a:prstGeom>
          <a:ln w="0">
            <a:noFill/>
          </a:ln>
        </p:spPr>
      </p:pic>
      <p:sp>
        <p:nvSpPr>
          <p:cNvPr id="255" name="Google Shape;462;p67"/>
          <p:cNvSpPr/>
          <p:nvPr/>
        </p:nvSpPr>
        <p:spPr>
          <a:xfrm>
            <a:off x="0" y="4978440"/>
            <a:ext cx="9143640" cy="16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82440" bIns="8244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" sz="800" spc="-1" strike="noStrike">
                <a:solidFill>
                  <a:srgbClr val="8b8b8b"/>
                </a:solidFill>
                <a:latin typeface="Fira Sans Light"/>
                <a:ea typeface="Fira Sans Light"/>
              </a:rPr>
              <a:t>Adams, C. Machine Learning-Based Peptide-Spectrum Match Rescoring Opens Up the Immunopeptidome. </a:t>
            </a:r>
            <a:r>
              <a:rPr b="0" i="1" lang="en" sz="800" spc="-1" strike="noStrike">
                <a:solidFill>
                  <a:srgbClr val="8b8b8b"/>
                </a:solidFill>
                <a:latin typeface="Fira Sans Light"/>
                <a:ea typeface="Fira Sans Light"/>
              </a:rPr>
              <a:t>PROTEOMICS</a:t>
            </a:r>
            <a:r>
              <a:rPr b="0" lang="en" sz="800" spc="-1" strike="noStrike">
                <a:solidFill>
                  <a:srgbClr val="8b8b8b"/>
                </a:solidFill>
                <a:latin typeface="Fira Sans Light"/>
                <a:ea typeface="Fira Sans Light"/>
              </a:rPr>
              <a:t>, in press (2023).</a:t>
            </a:r>
            <a:endParaRPr b="0" lang="en-US" sz="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640080" y="0"/>
            <a:ext cx="8046360" cy="80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2700" spc="-1" strike="noStrike">
                <a:solidFill>
                  <a:srgbClr val="353d42"/>
                </a:solidFill>
                <a:latin typeface="Fira Sans Medium"/>
                <a:ea typeface="Fira Sans Medium"/>
              </a:rPr>
              <a:t>PU LEARNING FOR OPTIMIZED MS DATA ANALYSIS</a:t>
            </a:r>
            <a:endParaRPr b="0" lang="en-US" sz="2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7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57200" indent="-336600">
              <a:lnSpc>
                <a:spcPct val="150000"/>
              </a:lnSpc>
              <a:buClr>
                <a:srgbClr val="463335"/>
              </a:buClr>
              <a:buFont typeface="Fira Sans Light"/>
              <a:buChar char="●"/>
            </a:pPr>
            <a:r>
              <a:rPr b="0" lang="en" sz="2000" spc="-1" strike="noStrike">
                <a:solidFill>
                  <a:srgbClr val="463335"/>
                </a:solidFill>
                <a:latin typeface="Fira Sans Light"/>
                <a:ea typeface="Fira Sans Light"/>
              </a:rPr>
              <a:t>No ground truth during MS/MS spectrum annotation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457200" indent="-355680">
              <a:lnSpc>
                <a:spcPct val="150000"/>
              </a:lnSpc>
              <a:spcBef>
                <a:spcPts val="1001"/>
              </a:spcBef>
              <a:buClr>
                <a:srgbClr val="463335"/>
              </a:buClr>
              <a:buFont typeface="Fira Sans Light"/>
              <a:buChar char="●"/>
            </a:pPr>
            <a:r>
              <a:rPr b="0" lang="en" sz="2000" spc="-1" strike="noStrike">
                <a:solidFill>
                  <a:srgbClr val="463335"/>
                </a:solidFill>
                <a:latin typeface="Fira Sans Light"/>
                <a:ea typeface="Fira Sans Light"/>
              </a:rPr>
              <a:t>Target–decoy competition is used to estimate false discovery rates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457200" indent="-336600">
              <a:lnSpc>
                <a:spcPct val="150000"/>
              </a:lnSpc>
              <a:spcBef>
                <a:spcPts val="1001"/>
              </a:spcBef>
              <a:buClr>
                <a:srgbClr val="463335"/>
              </a:buClr>
              <a:buFont typeface="Fira Sans Light"/>
              <a:buChar char="●"/>
            </a:pPr>
            <a:r>
              <a:rPr b="0" lang="en" sz="2000" spc="-1" strike="noStrike">
                <a:solidFill>
                  <a:srgbClr val="463335"/>
                </a:solidFill>
                <a:latin typeface="Fira Sans Light"/>
                <a:ea typeface="Fira Sans Light"/>
              </a:rPr>
              <a:t>PU learning increases the accuracy and sensitivity of sequence database searching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457200" indent="-355680">
              <a:lnSpc>
                <a:spcPct val="150000"/>
              </a:lnSpc>
              <a:spcBef>
                <a:spcPts val="1001"/>
              </a:spcBef>
              <a:spcAft>
                <a:spcPts val="1001"/>
              </a:spcAft>
              <a:buClr>
                <a:srgbClr val="463335"/>
              </a:buClr>
              <a:buFont typeface="Fira Sans Light"/>
              <a:buChar char="●"/>
            </a:pPr>
            <a:r>
              <a:rPr b="0" lang="en" sz="2000" spc="-1" strike="noStrike">
                <a:solidFill>
                  <a:srgbClr val="463335"/>
                </a:solidFill>
                <a:latin typeface="Fira Sans Light"/>
                <a:ea typeface="Fira Sans Light"/>
              </a:rPr>
              <a:t>Machine learning-derived features boosts PSM rescoring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640080" y="0"/>
            <a:ext cx="8046360" cy="80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2700" spc="-1" strike="noStrike">
                <a:solidFill>
                  <a:srgbClr val="353d42"/>
                </a:solidFill>
                <a:latin typeface="Fira Sans Medium"/>
                <a:ea typeface="Fira Sans Medium"/>
              </a:rPr>
              <a:t>PROTEINS ARE BUILDING BLOCKS OF LIFE</a:t>
            </a:r>
            <a:endParaRPr b="0" lang="en-US" sz="27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9" name="Google Shape;274;p50" descr=""/>
          <p:cNvPicPr/>
          <p:nvPr/>
        </p:nvPicPr>
        <p:blipFill>
          <a:blip r:embed="rId1"/>
          <a:srcRect l="14740" t="17363" r="17269" b="0"/>
          <a:stretch/>
        </p:blipFill>
        <p:spPr>
          <a:xfrm>
            <a:off x="1137960" y="1080000"/>
            <a:ext cx="6868080" cy="3416040"/>
          </a:xfrm>
          <a:prstGeom prst="rect">
            <a:avLst/>
          </a:prstGeom>
          <a:ln w="0">
            <a:noFill/>
          </a:ln>
        </p:spPr>
      </p:pic>
      <p:sp>
        <p:nvSpPr>
          <p:cNvPr id="140" name="Google Shape;275;p50"/>
          <p:cNvSpPr/>
          <p:nvPr/>
        </p:nvSpPr>
        <p:spPr>
          <a:xfrm>
            <a:off x="0" y="4978440"/>
            <a:ext cx="9143640" cy="16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82440" bIns="8244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" sz="800" spc="-1" strike="noStrike" u="sng">
                <a:solidFill>
                  <a:srgbClr val="8b8b8b"/>
                </a:solidFill>
                <a:uFillTx/>
                <a:latin typeface="Fira Sans Light"/>
                <a:ea typeface="Fira Sans Light"/>
                <a:hlinkClick r:id="rId2"/>
              </a:rPr>
              <a:t>https://www.khanacademy.org/science/ap-biology/gene-expression-and-regulation/translation/a/intro-to-gene-expression-central-dogma</a:t>
            </a:r>
            <a:endParaRPr b="0" lang="en-US" sz="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281;p51"/>
          <p:cNvSpPr/>
          <p:nvPr/>
        </p:nvSpPr>
        <p:spPr>
          <a:xfrm>
            <a:off x="1146240" y="914400"/>
            <a:ext cx="934920" cy="3473280"/>
          </a:xfrm>
          <a:prstGeom prst="roundRect">
            <a:avLst>
              <a:gd name="adj" fmla="val 16667"/>
            </a:avLst>
          </a:prstGeom>
          <a:solidFill>
            <a:srgbClr val="dedede"/>
          </a:solidFill>
          <a:ln w="19050">
            <a:solidFill>
              <a:srgbClr val="6da7de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Google Shape;282;p51"/>
          <p:cNvSpPr/>
          <p:nvPr/>
        </p:nvSpPr>
        <p:spPr>
          <a:xfrm>
            <a:off x="1148760" y="3128040"/>
            <a:ext cx="929880" cy="28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" sz="1100" spc="-1" strike="noStrike">
                <a:solidFill>
                  <a:srgbClr val="463335"/>
                </a:solidFill>
                <a:latin typeface="Fira Sans Light"/>
                <a:ea typeface="Fira Sans Light"/>
              </a:rPr>
              <a:t>Methionine</a:t>
            </a: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Google Shape;283;p51"/>
          <p:cNvSpPr/>
          <p:nvPr/>
        </p:nvSpPr>
        <p:spPr>
          <a:xfrm>
            <a:off x="1397160" y="3506760"/>
            <a:ext cx="432720" cy="28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" sz="1100" spc="-1" strike="noStrike">
                <a:solidFill>
                  <a:srgbClr val="463335"/>
                </a:solidFill>
                <a:latin typeface="Fira Sans Light"/>
                <a:ea typeface="Fira Sans Light"/>
              </a:rPr>
              <a:t>Met</a:t>
            </a: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Google Shape;284;p51"/>
          <p:cNvSpPr/>
          <p:nvPr/>
        </p:nvSpPr>
        <p:spPr>
          <a:xfrm>
            <a:off x="1464840" y="3895200"/>
            <a:ext cx="297720" cy="28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" sz="1100" spc="-1" strike="noStrike">
                <a:solidFill>
                  <a:srgbClr val="463335"/>
                </a:solidFill>
                <a:latin typeface="Fira Sans Light"/>
                <a:ea typeface="Fira Sans Light"/>
              </a:rPr>
              <a:t>M</a:t>
            </a: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Google Shape;285;p51"/>
          <p:cNvSpPr/>
          <p:nvPr/>
        </p:nvSpPr>
        <p:spPr>
          <a:xfrm>
            <a:off x="2148840" y="914400"/>
            <a:ext cx="934920" cy="3473280"/>
          </a:xfrm>
          <a:prstGeom prst="roundRect">
            <a:avLst>
              <a:gd name="adj" fmla="val 16667"/>
            </a:avLst>
          </a:prstGeom>
          <a:solidFill>
            <a:srgbClr val="dedede"/>
          </a:solidFill>
          <a:ln w="19050">
            <a:solidFill>
              <a:srgbClr val="6da7de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Google Shape;286;p51"/>
          <p:cNvSpPr/>
          <p:nvPr/>
        </p:nvSpPr>
        <p:spPr>
          <a:xfrm>
            <a:off x="2279520" y="3128040"/>
            <a:ext cx="674280" cy="28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" sz="1100" spc="-1" strike="noStrike">
                <a:solidFill>
                  <a:srgbClr val="463335"/>
                </a:solidFill>
                <a:latin typeface="Fira Sans Light"/>
                <a:ea typeface="Fira Sans Light"/>
              </a:rPr>
              <a:t>Glycine</a:t>
            </a: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Google Shape;287;p51"/>
          <p:cNvSpPr/>
          <p:nvPr/>
        </p:nvSpPr>
        <p:spPr>
          <a:xfrm>
            <a:off x="2416320" y="3506760"/>
            <a:ext cx="400320" cy="28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" sz="1100" spc="-1" strike="noStrike">
                <a:solidFill>
                  <a:srgbClr val="463335"/>
                </a:solidFill>
                <a:latin typeface="Fira Sans Light"/>
                <a:ea typeface="Fira Sans Light"/>
              </a:rPr>
              <a:t>Gly</a:t>
            </a: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Google Shape;288;p51"/>
          <p:cNvSpPr/>
          <p:nvPr/>
        </p:nvSpPr>
        <p:spPr>
          <a:xfrm>
            <a:off x="2466000" y="3895200"/>
            <a:ext cx="300600" cy="28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" sz="1100" spc="-1" strike="noStrike">
                <a:solidFill>
                  <a:srgbClr val="463335"/>
                </a:solidFill>
                <a:latin typeface="Fira Sans Light"/>
                <a:ea typeface="Fira Sans Light"/>
              </a:rPr>
              <a:t>G</a:t>
            </a: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Google Shape;289;p51"/>
          <p:cNvSpPr/>
          <p:nvPr/>
        </p:nvSpPr>
        <p:spPr>
          <a:xfrm>
            <a:off x="3150720" y="914400"/>
            <a:ext cx="934920" cy="3473280"/>
          </a:xfrm>
          <a:prstGeom prst="roundRect">
            <a:avLst>
              <a:gd name="adj" fmla="val 16667"/>
            </a:avLst>
          </a:prstGeom>
          <a:solidFill>
            <a:srgbClr val="dedede"/>
          </a:solidFill>
          <a:ln w="19050">
            <a:solidFill>
              <a:srgbClr val="6da7de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Google Shape;290;p51"/>
          <p:cNvSpPr/>
          <p:nvPr/>
        </p:nvSpPr>
        <p:spPr>
          <a:xfrm>
            <a:off x="3281760" y="3128040"/>
            <a:ext cx="672120" cy="28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" sz="1100" spc="-1" strike="noStrike">
                <a:solidFill>
                  <a:srgbClr val="463335"/>
                </a:solidFill>
                <a:latin typeface="Fira Sans Light"/>
                <a:ea typeface="Fira Sans Light"/>
              </a:rPr>
              <a:t>Alanine</a:t>
            </a: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Google Shape;291;p51"/>
          <p:cNvSpPr/>
          <p:nvPr/>
        </p:nvSpPr>
        <p:spPr>
          <a:xfrm>
            <a:off x="3423960" y="3506760"/>
            <a:ext cx="388440" cy="28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" sz="1100" spc="-1" strike="noStrike">
                <a:solidFill>
                  <a:srgbClr val="463335"/>
                </a:solidFill>
                <a:latin typeface="Fira Sans Light"/>
                <a:ea typeface="Fira Sans Light"/>
              </a:rPr>
              <a:t>Ala</a:t>
            </a: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Google Shape;292;p51"/>
          <p:cNvSpPr/>
          <p:nvPr/>
        </p:nvSpPr>
        <p:spPr>
          <a:xfrm>
            <a:off x="3478320" y="3895200"/>
            <a:ext cx="279720" cy="28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" sz="1100" spc="-1" strike="noStrike">
                <a:solidFill>
                  <a:srgbClr val="463335"/>
                </a:solidFill>
                <a:latin typeface="Fira Sans Light"/>
                <a:ea typeface="Fira Sans Light"/>
              </a:rPr>
              <a:t>A</a:t>
            </a: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Google Shape;293;p51"/>
          <p:cNvSpPr/>
          <p:nvPr/>
        </p:nvSpPr>
        <p:spPr>
          <a:xfrm>
            <a:off x="4153680" y="914400"/>
            <a:ext cx="934920" cy="3473280"/>
          </a:xfrm>
          <a:prstGeom prst="roundRect">
            <a:avLst>
              <a:gd name="adj" fmla="val 16667"/>
            </a:avLst>
          </a:prstGeom>
          <a:solidFill>
            <a:srgbClr val="dedede"/>
          </a:solidFill>
          <a:ln w="19050">
            <a:solidFill>
              <a:srgbClr val="6da7de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Google Shape;294;p51"/>
          <p:cNvSpPr/>
          <p:nvPr/>
        </p:nvSpPr>
        <p:spPr>
          <a:xfrm>
            <a:off x="4325760" y="3128040"/>
            <a:ext cx="590760" cy="28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" sz="1100" spc="-1" strike="noStrike">
                <a:solidFill>
                  <a:srgbClr val="463335"/>
                </a:solidFill>
                <a:latin typeface="Fira Sans Light"/>
                <a:ea typeface="Fira Sans Light"/>
              </a:rPr>
              <a:t>Serine</a:t>
            </a: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Google Shape;295;p51"/>
          <p:cNvSpPr/>
          <p:nvPr/>
        </p:nvSpPr>
        <p:spPr>
          <a:xfrm>
            <a:off x="4426200" y="3506760"/>
            <a:ext cx="389880" cy="28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" sz="1100" spc="-1" strike="noStrike">
                <a:solidFill>
                  <a:srgbClr val="463335"/>
                </a:solidFill>
                <a:latin typeface="Fira Sans Light"/>
                <a:ea typeface="Fira Sans Light"/>
              </a:rPr>
              <a:t>Ser</a:t>
            </a: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Google Shape;296;p51"/>
          <p:cNvSpPr/>
          <p:nvPr/>
        </p:nvSpPr>
        <p:spPr>
          <a:xfrm>
            <a:off x="4499280" y="3895200"/>
            <a:ext cx="244080" cy="28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" sz="1100" spc="-1" strike="noStrike">
                <a:solidFill>
                  <a:srgbClr val="463335"/>
                </a:solidFill>
                <a:latin typeface="Fira Sans Light"/>
                <a:ea typeface="Fira Sans Light"/>
              </a:rPr>
              <a:t>S</a:t>
            </a: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Google Shape;297;p51"/>
          <p:cNvSpPr/>
          <p:nvPr/>
        </p:nvSpPr>
        <p:spPr>
          <a:xfrm>
            <a:off x="5155560" y="914400"/>
            <a:ext cx="934920" cy="3473280"/>
          </a:xfrm>
          <a:prstGeom prst="roundRect">
            <a:avLst>
              <a:gd name="adj" fmla="val 16667"/>
            </a:avLst>
          </a:prstGeom>
          <a:solidFill>
            <a:srgbClr val="dedede"/>
          </a:solidFill>
          <a:ln w="19050">
            <a:solidFill>
              <a:srgbClr val="6da7de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Google Shape;298;p51"/>
          <p:cNvSpPr/>
          <p:nvPr/>
        </p:nvSpPr>
        <p:spPr>
          <a:xfrm>
            <a:off x="5253120" y="3128040"/>
            <a:ext cx="739800" cy="28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" sz="1100" spc="-1" strike="noStrike">
                <a:solidFill>
                  <a:srgbClr val="463335"/>
                </a:solidFill>
                <a:latin typeface="Fira Sans Light"/>
                <a:ea typeface="Fira Sans Light"/>
              </a:rPr>
              <a:t>Tyrosine</a:t>
            </a: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Google Shape;299;p51"/>
          <p:cNvSpPr/>
          <p:nvPr/>
        </p:nvSpPr>
        <p:spPr>
          <a:xfrm>
            <a:off x="5429520" y="3506760"/>
            <a:ext cx="387000" cy="28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" sz="1100" spc="-1" strike="noStrike">
                <a:solidFill>
                  <a:srgbClr val="463335"/>
                </a:solidFill>
                <a:latin typeface="Fira Sans Light"/>
                <a:ea typeface="Fira Sans Light"/>
              </a:rPr>
              <a:t>Tyr</a:t>
            </a: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Google Shape;300;p51"/>
          <p:cNvSpPr/>
          <p:nvPr/>
        </p:nvSpPr>
        <p:spPr>
          <a:xfrm>
            <a:off x="5488200" y="3895200"/>
            <a:ext cx="269280" cy="28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" sz="1100" spc="-1" strike="noStrike">
                <a:solidFill>
                  <a:srgbClr val="463335"/>
                </a:solidFill>
                <a:latin typeface="Fira Sans Light"/>
                <a:ea typeface="Fira Sans Light"/>
              </a:rPr>
              <a:t>Y</a:t>
            </a: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Google Shape;301;p51"/>
          <p:cNvSpPr/>
          <p:nvPr/>
        </p:nvSpPr>
        <p:spPr>
          <a:xfrm>
            <a:off x="6157080" y="914400"/>
            <a:ext cx="934920" cy="3473280"/>
          </a:xfrm>
          <a:prstGeom prst="roundRect">
            <a:avLst>
              <a:gd name="adj" fmla="val 16667"/>
            </a:avLst>
          </a:prstGeom>
          <a:solidFill>
            <a:srgbClr val="dedede"/>
          </a:solidFill>
          <a:ln w="19050">
            <a:solidFill>
              <a:srgbClr val="6da7de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Google Shape;302;p51"/>
          <p:cNvSpPr/>
          <p:nvPr/>
        </p:nvSpPr>
        <p:spPr>
          <a:xfrm>
            <a:off x="6280920" y="3128040"/>
            <a:ext cx="687240" cy="28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" sz="1100" spc="-1" strike="noStrike">
                <a:solidFill>
                  <a:srgbClr val="463335"/>
                </a:solidFill>
                <a:latin typeface="Fira Sans Light"/>
                <a:ea typeface="Fira Sans Light"/>
              </a:rPr>
              <a:t>Leucine</a:t>
            </a: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Google Shape;303;p51"/>
          <p:cNvSpPr/>
          <p:nvPr/>
        </p:nvSpPr>
        <p:spPr>
          <a:xfrm>
            <a:off x="6417720" y="3506760"/>
            <a:ext cx="414000" cy="28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" sz="1100" spc="-1" strike="noStrike">
                <a:solidFill>
                  <a:srgbClr val="463335"/>
                </a:solidFill>
                <a:latin typeface="Fira Sans Light"/>
                <a:ea typeface="Fira Sans Light"/>
              </a:rPr>
              <a:t>Leu</a:t>
            </a: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Google Shape;304;p51"/>
          <p:cNvSpPr/>
          <p:nvPr/>
        </p:nvSpPr>
        <p:spPr>
          <a:xfrm>
            <a:off x="6499440" y="3895200"/>
            <a:ext cx="250200" cy="28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" sz="1100" spc="-1" strike="noStrike">
                <a:solidFill>
                  <a:srgbClr val="463335"/>
                </a:solidFill>
                <a:latin typeface="Fira Sans Light"/>
                <a:ea typeface="Fira Sans Light"/>
              </a:rPr>
              <a:t>L</a:t>
            </a: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Google Shape;305;p51"/>
          <p:cNvSpPr/>
          <p:nvPr/>
        </p:nvSpPr>
        <p:spPr>
          <a:xfrm>
            <a:off x="7160400" y="914400"/>
            <a:ext cx="934920" cy="3473280"/>
          </a:xfrm>
          <a:prstGeom prst="roundRect">
            <a:avLst>
              <a:gd name="adj" fmla="val 16667"/>
            </a:avLst>
          </a:prstGeom>
          <a:solidFill>
            <a:srgbClr val="dedede"/>
          </a:solidFill>
          <a:ln w="19050">
            <a:solidFill>
              <a:srgbClr val="6da7de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Google Shape;306;p51"/>
          <p:cNvSpPr/>
          <p:nvPr/>
        </p:nvSpPr>
        <p:spPr>
          <a:xfrm>
            <a:off x="7258680" y="3128040"/>
            <a:ext cx="738000" cy="28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" sz="1100" spc="-1" strike="noStrike">
                <a:solidFill>
                  <a:srgbClr val="463335"/>
                </a:solidFill>
                <a:latin typeface="Fira Sans Light"/>
                <a:ea typeface="Fira Sans Light"/>
              </a:rPr>
              <a:t>Arginine</a:t>
            </a: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Google Shape;307;p51"/>
          <p:cNvSpPr/>
          <p:nvPr/>
        </p:nvSpPr>
        <p:spPr>
          <a:xfrm>
            <a:off x="7419240" y="3506760"/>
            <a:ext cx="416520" cy="28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" sz="1100" spc="-1" strike="noStrike">
                <a:solidFill>
                  <a:srgbClr val="463335"/>
                </a:solidFill>
                <a:latin typeface="Fira Sans Light"/>
                <a:ea typeface="Fira Sans Light"/>
              </a:rPr>
              <a:t>Arg</a:t>
            </a: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Google Shape;308;p51"/>
          <p:cNvSpPr/>
          <p:nvPr/>
        </p:nvSpPr>
        <p:spPr>
          <a:xfrm>
            <a:off x="7493040" y="3895200"/>
            <a:ext cx="269280" cy="28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" sz="1100" spc="-1" strike="noStrike">
                <a:solidFill>
                  <a:srgbClr val="463335"/>
                </a:solidFill>
                <a:latin typeface="Fira Sans Light"/>
                <a:ea typeface="Fira Sans Light"/>
              </a:rPr>
              <a:t>R</a:t>
            </a: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Google Shape;309;p51"/>
          <p:cNvSpPr/>
          <p:nvPr/>
        </p:nvSpPr>
        <p:spPr>
          <a:xfrm>
            <a:off x="3770280" y="4518360"/>
            <a:ext cx="1918080" cy="528840"/>
          </a:xfrm>
          <a:prstGeom prst="roundRect">
            <a:avLst>
              <a:gd name="adj" fmla="val 16667"/>
            </a:avLst>
          </a:prstGeom>
          <a:solidFill>
            <a:srgbClr val="dedede"/>
          </a:solidFill>
          <a:ln w="19050">
            <a:solidFill>
              <a:srgbClr val="ee266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" sz="2800" spc="-1" strike="noStrike">
                <a:solidFill>
                  <a:srgbClr val="000000"/>
                </a:solidFill>
                <a:latin typeface="Fira Sans"/>
                <a:ea typeface="Fira Sans"/>
              </a:rPr>
              <a:t>MGASYLR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0" name="Google Shape;310;p51" descr=""/>
          <p:cNvPicPr/>
          <p:nvPr/>
        </p:nvPicPr>
        <p:blipFill>
          <a:blip r:embed="rId1"/>
          <a:srcRect l="0" t="879" r="0" b="879"/>
          <a:stretch/>
        </p:blipFill>
        <p:spPr>
          <a:xfrm>
            <a:off x="873720" y="1044360"/>
            <a:ext cx="7549200" cy="1269720"/>
          </a:xfrm>
          <a:prstGeom prst="rect">
            <a:avLst/>
          </a:prstGeom>
          <a:ln w="0">
            <a:noFill/>
          </a:ln>
        </p:spPr>
      </p:pic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640080" y="0"/>
            <a:ext cx="8046360" cy="80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2700" spc="-1" strike="noStrike">
                <a:solidFill>
                  <a:srgbClr val="353d42"/>
                </a:solidFill>
                <a:latin typeface="Fira Sans Medium"/>
                <a:ea typeface="Fira Sans Medium"/>
              </a:rPr>
              <a:t>A PROTEIN SEQUENCE</a:t>
            </a:r>
            <a:endParaRPr b="0" lang="en-US" sz="27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eea9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316;p52" descr=""/>
          <p:cNvPicPr/>
          <p:nvPr/>
        </p:nvPicPr>
        <p:blipFill>
          <a:blip r:embed="rId1"/>
          <a:stretch/>
        </p:blipFill>
        <p:spPr>
          <a:xfrm>
            <a:off x="2000160" y="0"/>
            <a:ext cx="5143320" cy="5143320"/>
          </a:xfrm>
          <a:prstGeom prst="rect">
            <a:avLst/>
          </a:prstGeom>
          <a:ln w="0">
            <a:noFill/>
          </a:ln>
        </p:spPr>
      </p:pic>
      <p:sp>
        <p:nvSpPr>
          <p:cNvPr id="173" name="Google Shape;317;p52"/>
          <p:cNvSpPr/>
          <p:nvPr/>
        </p:nvSpPr>
        <p:spPr>
          <a:xfrm>
            <a:off x="0" y="4978440"/>
            <a:ext cx="9143640" cy="16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82440" bIns="8244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" sz="800" spc="-1" strike="noStrike">
                <a:solidFill>
                  <a:srgbClr val="8b8b8b"/>
                </a:solidFill>
                <a:latin typeface="Fira Sans Light"/>
                <a:ea typeface="Fira Sans Light"/>
              </a:rPr>
              <a:t>DALL-E 3</a:t>
            </a:r>
            <a:endParaRPr b="0" lang="en-US" sz="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323;p53" descr=""/>
          <p:cNvPicPr/>
          <p:nvPr/>
        </p:nvPicPr>
        <p:blipFill>
          <a:blip r:embed="rId1"/>
          <a:stretch/>
        </p:blipFill>
        <p:spPr>
          <a:xfrm>
            <a:off x="0" y="-1767960"/>
            <a:ext cx="9143640" cy="6911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328;p54" descr=""/>
          <p:cNvPicPr/>
          <p:nvPr/>
        </p:nvPicPr>
        <p:blipFill>
          <a:blip r:embed="rId1"/>
          <a:stretch/>
        </p:blipFill>
        <p:spPr>
          <a:xfrm>
            <a:off x="0" y="-234360"/>
            <a:ext cx="9143640" cy="5611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333;p55" descr=""/>
          <p:cNvPicPr/>
          <p:nvPr/>
        </p:nvPicPr>
        <p:blipFill>
          <a:blip r:embed="rId1"/>
          <a:stretch/>
        </p:blipFill>
        <p:spPr>
          <a:xfrm>
            <a:off x="2148840" y="148680"/>
            <a:ext cx="4845960" cy="4845960"/>
          </a:xfrm>
          <a:prstGeom prst="rect">
            <a:avLst/>
          </a:prstGeom>
          <a:ln w="19050">
            <a:solidFill>
              <a:srgbClr val="6da7de"/>
            </a:solidFill>
            <a:round/>
          </a:ln>
        </p:spPr>
      </p:pic>
      <p:sp>
        <p:nvSpPr>
          <p:cNvPr id="177" name="Google Shape;334;p55"/>
          <p:cNvSpPr/>
          <p:nvPr/>
        </p:nvSpPr>
        <p:spPr>
          <a:xfrm>
            <a:off x="0" y="4978440"/>
            <a:ext cx="9143640" cy="16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82440" bIns="8244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" sz="800" spc="-1" strike="noStrike">
                <a:solidFill>
                  <a:srgbClr val="8b8b8b"/>
                </a:solidFill>
                <a:latin typeface="Fira Sans Light"/>
                <a:ea typeface="Fira Sans Light"/>
              </a:rPr>
              <a:t>DALL-E 3</a:t>
            </a:r>
            <a:endParaRPr b="0" lang="en-US" sz="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640080" y="0"/>
            <a:ext cx="8046360" cy="80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2700" spc="-1" strike="noStrike">
                <a:solidFill>
                  <a:srgbClr val="353d42"/>
                </a:solidFill>
                <a:latin typeface="Fira Sans Medium"/>
                <a:ea typeface="Fira Sans Medium"/>
              </a:rPr>
              <a:t>MEASURING PROTEINS USING MASS SPECTROMETRY</a:t>
            </a:r>
            <a:endParaRPr b="0" lang="en-US" sz="27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9" name="Google Shape;341;p56" descr=""/>
          <p:cNvPicPr/>
          <p:nvPr/>
        </p:nvPicPr>
        <p:blipFill>
          <a:blip r:embed="rId1"/>
          <a:stretch/>
        </p:blipFill>
        <p:spPr>
          <a:xfrm>
            <a:off x="457200" y="1664280"/>
            <a:ext cx="8229240" cy="3225600"/>
          </a:xfrm>
          <a:prstGeom prst="rect">
            <a:avLst/>
          </a:prstGeom>
          <a:ln w="0">
            <a:noFill/>
          </a:ln>
        </p:spPr>
      </p:pic>
      <p:pic>
        <p:nvPicPr>
          <p:cNvPr id="180" name="Google Shape;342;p56" descr=""/>
          <p:cNvPicPr/>
          <p:nvPr/>
        </p:nvPicPr>
        <p:blipFill>
          <a:blip r:embed="rId2"/>
          <a:srcRect l="0" t="271" r="0" b="271"/>
          <a:stretch/>
        </p:blipFill>
        <p:spPr>
          <a:xfrm>
            <a:off x="3200400" y="822240"/>
            <a:ext cx="5486040" cy="1206720"/>
          </a:xfrm>
          <a:prstGeom prst="rect">
            <a:avLst/>
          </a:prstGeom>
          <a:ln w="0">
            <a:noFill/>
          </a:ln>
        </p:spPr>
      </p:pic>
      <p:grpSp>
        <p:nvGrpSpPr>
          <p:cNvPr id="181" name="Google Shape;343;p56"/>
          <p:cNvGrpSpPr/>
          <p:nvPr/>
        </p:nvGrpSpPr>
        <p:grpSpPr>
          <a:xfrm>
            <a:off x="457200" y="822240"/>
            <a:ext cx="8229240" cy="4064040"/>
            <a:chOff x="457200" y="822240"/>
            <a:chExt cx="8229240" cy="4064040"/>
          </a:xfrm>
        </p:grpSpPr>
        <p:pic>
          <p:nvPicPr>
            <p:cNvPr id="182" name="Google Shape;344;p56" descr=""/>
            <p:cNvPicPr/>
            <p:nvPr/>
          </p:nvPicPr>
          <p:blipFill>
            <a:blip r:embed="rId3"/>
            <a:srcRect l="48" t="0" r="48" b="0"/>
            <a:stretch/>
          </p:blipFill>
          <p:spPr>
            <a:xfrm>
              <a:off x="457200" y="1660680"/>
              <a:ext cx="8229240" cy="32256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83" name="Google Shape;345;p56" descr=""/>
            <p:cNvPicPr/>
            <p:nvPr/>
          </p:nvPicPr>
          <p:blipFill>
            <a:blip r:embed="rId4"/>
            <a:srcRect l="0" t="271" r="0" b="271"/>
            <a:stretch/>
          </p:blipFill>
          <p:spPr>
            <a:xfrm>
              <a:off x="3200400" y="822240"/>
              <a:ext cx="5486040" cy="1206720"/>
            </a:xfrm>
            <a:prstGeom prst="rect">
              <a:avLst/>
            </a:prstGeom>
            <a:ln w="0">
              <a:noFill/>
            </a:ln>
          </p:spPr>
        </p:pic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Wout London City Intelligen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out London City Intelligen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Wout London City Intelligen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LibreOffice/7.6.2.1$Linux_X86_64 LibreOffice_project/60$Build-1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en-US</dc:language>
  <cp:lastModifiedBy/>
  <dcterms:modified xsi:type="dcterms:W3CDTF">2023-11-14T14:31:34Z</dcterms:modified>
  <cp:revision>1</cp:revision>
  <dc:subject/>
  <dc:title/>
</cp:coreProperties>
</file>